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6"/>
  </p:notesMasterIdLst>
  <p:sldIdLst>
    <p:sldId id="758" r:id="rId2"/>
    <p:sldId id="802" r:id="rId3"/>
    <p:sldId id="760" r:id="rId4"/>
    <p:sldId id="759" r:id="rId5"/>
    <p:sldId id="787" r:id="rId6"/>
    <p:sldId id="790" r:id="rId7"/>
    <p:sldId id="791" r:id="rId8"/>
    <p:sldId id="800" r:id="rId9"/>
    <p:sldId id="792" r:id="rId10"/>
    <p:sldId id="793" r:id="rId11"/>
    <p:sldId id="796" r:id="rId12"/>
    <p:sldId id="263" r:id="rId13"/>
    <p:sldId id="794" r:id="rId14"/>
    <p:sldId id="803" r:id="rId15"/>
    <p:sldId id="804" r:id="rId16"/>
    <p:sldId id="808" r:id="rId17"/>
    <p:sldId id="805" r:id="rId18"/>
    <p:sldId id="806" r:id="rId19"/>
    <p:sldId id="795" r:id="rId20"/>
    <p:sldId id="809" r:id="rId21"/>
    <p:sldId id="810" r:id="rId22"/>
    <p:sldId id="811" r:id="rId23"/>
    <p:sldId id="313" r:id="rId24"/>
    <p:sldId id="812" r:id="rId25"/>
    <p:sldId id="797" r:id="rId26"/>
    <p:sldId id="798" r:id="rId27"/>
    <p:sldId id="799" r:id="rId28"/>
    <p:sldId id="786" r:id="rId29"/>
    <p:sldId id="789" r:id="rId30"/>
    <p:sldId id="788" r:id="rId31"/>
    <p:sldId id="771" r:id="rId32"/>
    <p:sldId id="801" r:id="rId33"/>
    <p:sldId id="813" r:id="rId34"/>
    <p:sldId id="291" r:id="rId3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02" autoAdjust="0"/>
    <p:restoredTop sz="81065" autoAdjust="0"/>
  </p:normalViewPr>
  <p:slideViewPr>
    <p:cSldViewPr snapToGrid="0" showGuides="1">
      <p:cViewPr varScale="1">
        <p:scale>
          <a:sx n="125" d="100"/>
          <a:sy n="125" d="100"/>
        </p:scale>
        <p:origin x="768" y="1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2: Attacks, Concepts and Techniques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2.1.4 – Methods of Infiltration</a:t>
            </a:r>
          </a:p>
          <a:p>
            <a:r>
              <a:rPr lang="en-US" dirty="0"/>
              <a:t>2.1.4.1 – Social Engineering</a:t>
            </a: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18282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2.1.4 – Methods of Infiltration</a:t>
            </a:r>
          </a:p>
          <a:p>
            <a:r>
              <a:rPr lang="en-US" dirty="0"/>
              <a:t>2.1.4.2 – Wi-Fi Password Cracking</a:t>
            </a:r>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861405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a:t> </a:t>
            </a:r>
            <a:r>
              <a:rPr lang="en-US" dirty="0" err="1"/>
              <a:t>Aşağıdakiler</a:t>
            </a:r>
            <a:r>
              <a:rPr lang="en-US" dirty="0"/>
              <a:t>, </a:t>
            </a:r>
            <a:r>
              <a:rPr lang="en-US" dirty="0" err="1"/>
              <a:t>bir</a:t>
            </a:r>
            <a:r>
              <a:rPr lang="en-US" dirty="0"/>
              <a:t> e-</a:t>
            </a:r>
            <a:r>
              <a:rPr lang="en-US" dirty="0" err="1"/>
              <a:t>postanın</a:t>
            </a:r>
            <a:r>
              <a:rPr lang="en-US" dirty="0"/>
              <a:t> phishing </a:t>
            </a:r>
            <a:r>
              <a:rPr lang="en-US" dirty="0" err="1"/>
              <a:t>girişimi</a:t>
            </a:r>
            <a:r>
              <a:rPr lang="en-US" dirty="0"/>
              <a:t> </a:t>
            </a:r>
            <a:r>
              <a:rPr lang="en-US" dirty="0" err="1"/>
              <a:t>olduğunu</a:t>
            </a:r>
            <a:r>
              <a:rPr lang="en-US" dirty="0"/>
              <a:t> </a:t>
            </a:r>
            <a:r>
              <a:rPr lang="en-US" dirty="0" err="1"/>
              <a:t>işaret</a:t>
            </a:r>
            <a:r>
              <a:rPr lang="en-US" dirty="0"/>
              <a:t> </a:t>
            </a:r>
            <a:r>
              <a:rPr lang="en-US" dirty="0" err="1"/>
              <a:t>ediyor</a:t>
            </a:r>
            <a:r>
              <a:rPr lang="en-US" dirty="0"/>
              <a:t> </a:t>
            </a:r>
            <a:r>
              <a:rPr lang="en-US" dirty="0" err="1"/>
              <a:t>olabilir</a:t>
            </a:r>
            <a:r>
              <a:rPr lang="en-US" dirty="0"/>
              <a:t>:</a:t>
            </a:r>
          </a:p>
          <a:p>
            <a:pPr>
              <a:buFontTx/>
              <a:buNone/>
            </a:pPr>
            <a:r>
              <a:rPr lang="en-US" dirty="0"/>
              <a:t>-    </a:t>
            </a:r>
            <a:r>
              <a:rPr lang="en-US" dirty="0" err="1"/>
              <a:t>Alıcının</a:t>
            </a:r>
            <a:r>
              <a:rPr lang="en-US" dirty="0"/>
              <a:t> </a:t>
            </a:r>
            <a:r>
              <a:rPr lang="en-US" dirty="0" err="1"/>
              <a:t>ismi</a:t>
            </a:r>
            <a:r>
              <a:rPr lang="en-US" dirty="0"/>
              <a:t> </a:t>
            </a:r>
            <a:r>
              <a:rPr lang="en-US" dirty="0" err="1"/>
              <a:t>yerine</a:t>
            </a:r>
            <a:r>
              <a:rPr lang="en-US" dirty="0"/>
              <a:t>, “</a:t>
            </a:r>
            <a:r>
              <a:rPr lang="en-US" dirty="0" err="1"/>
              <a:t>Merhaba</a:t>
            </a:r>
            <a:r>
              <a:rPr lang="en-US" dirty="0"/>
              <a:t> X </a:t>
            </a:r>
            <a:r>
              <a:rPr lang="en-US" dirty="0" err="1"/>
              <a:t>Bankasının</a:t>
            </a:r>
            <a:r>
              <a:rPr lang="en-US" dirty="0"/>
              <a:t> </a:t>
            </a:r>
            <a:r>
              <a:rPr lang="en-US" dirty="0" err="1"/>
              <a:t>Müşterisi</a:t>
            </a:r>
            <a:r>
              <a:rPr lang="en-US" dirty="0"/>
              <a:t>” </a:t>
            </a:r>
            <a:r>
              <a:rPr lang="en-US" dirty="0" err="1"/>
              <a:t>gibi</a:t>
            </a:r>
            <a:r>
              <a:rPr lang="en-US" dirty="0"/>
              <a:t> </a:t>
            </a:r>
            <a:r>
              <a:rPr lang="en-US" dirty="0" err="1"/>
              <a:t>genel</a:t>
            </a:r>
            <a:r>
              <a:rPr lang="en-US" dirty="0"/>
              <a:t> </a:t>
            </a:r>
            <a:r>
              <a:rPr lang="en-US" dirty="0" err="1"/>
              <a:t>selamlamalar</a:t>
            </a:r>
            <a:r>
              <a:rPr lang="en-US" dirty="0"/>
              <a:t> </a:t>
            </a:r>
            <a:r>
              <a:rPr lang="en-US" dirty="0" err="1"/>
              <a:t>içeren</a:t>
            </a:r>
            <a:r>
              <a:rPr lang="en-US" dirty="0"/>
              <a:t> e-</a:t>
            </a:r>
            <a:r>
              <a:rPr lang="en-US" dirty="0" err="1"/>
              <a:t>postalar</a:t>
            </a:r>
            <a:r>
              <a:rPr lang="en-US" dirty="0"/>
              <a:t>.</a:t>
            </a:r>
          </a:p>
          <a:p>
            <a:pPr>
              <a:buFontTx/>
              <a:buNone/>
            </a:pPr>
            <a:r>
              <a:rPr lang="en-US" dirty="0"/>
              <a:t>-    </a:t>
            </a:r>
            <a:r>
              <a:rPr lang="en-US" dirty="0" err="1"/>
              <a:t>Kişisel</a:t>
            </a:r>
            <a:r>
              <a:rPr lang="en-US" dirty="0"/>
              <a:t> </a:t>
            </a:r>
            <a:r>
              <a:rPr lang="en-US" dirty="0" err="1"/>
              <a:t>bilgiler</a:t>
            </a:r>
            <a:r>
              <a:rPr lang="en-US" dirty="0"/>
              <a:t> </a:t>
            </a:r>
            <a:r>
              <a:rPr lang="en-US" dirty="0" err="1"/>
              <a:t>talep</a:t>
            </a:r>
            <a:r>
              <a:rPr lang="en-US" dirty="0"/>
              <a:t> </a:t>
            </a:r>
            <a:r>
              <a:rPr lang="en-US" dirty="0" err="1"/>
              <a:t>eden</a:t>
            </a:r>
            <a:r>
              <a:rPr lang="en-US" dirty="0"/>
              <a:t> e-</a:t>
            </a:r>
            <a:r>
              <a:rPr lang="en-US" dirty="0" err="1"/>
              <a:t>postalar</a:t>
            </a:r>
            <a:r>
              <a:rPr lang="en-US" dirty="0"/>
              <a:t>. </a:t>
            </a:r>
            <a:r>
              <a:rPr lang="en-US" dirty="0" err="1"/>
              <a:t>Çoğu</a:t>
            </a:r>
            <a:r>
              <a:rPr lang="en-US" dirty="0"/>
              <a:t> </a:t>
            </a:r>
            <a:r>
              <a:rPr lang="en-US" dirty="0" err="1"/>
              <a:t>yasal</a:t>
            </a:r>
            <a:r>
              <a:rPr lang="en-US" dirty="0"/>
              <a:t> </a:t>
            </a:r>
            <a:r>
              <a:rPr lang="en-US" dirty="0" err="1"/>
              <a:t>faaliyet</a:t>
            </a:r>
            <a:r>
              <a:rPr lang="en-US" dirty="0"/>
              <a:t> </a:t>
            </a:r>
            <a:r>
              <a:rPr lang="en-US" dirty="0" err="1"/>
              <a:t>gösteren</a:t>
            </a:r>
            <a:r>
              <a:rPr lang="en-US" dirty="0"/>
              <a:t> </a:t>
            </a:r>
            <a:r>
              <a:rPr lang="en-US" dirty="0" err="1"/>
              <a:t>şirket</a:t>
            </a:r>
            <a:r>
              <a:rPr lang="en-US" dirty="0"/>
              <a:t>, </a:t>
            </a:r>
            <a:r>
              <a:rPr lang="en-US" dirty="0" err="1"/>
              <a:t>müşterilerinin</a:t>
            </a:r>
            <a:r>
              <a:rPr lang="en-US" dirty="0"/>
              <a:t> </a:t>
            </a:r>
            <a:r>
              <a:rPr lang="en-US" dirty="0" err="1"/>
              <a:t>bir</a:t>
            </a:r>
            <a:r>
              <a:rPr lang="en-US" dirty="0"/>
              <a:t> </a:t>
            </a:r>
            <a:r>
              <a:rPr lang="en-US" dirty="0" err="1"/>
              <a:t>bağlantıya</a:t>
            </a:r>
            <a:r>
              <a:rPr lang="en-US" dirty="0"/>
              <a:t> </a:t>
            </a:r>
            <a:r>
              <a:rPr lang="en-US" dirty="0" err="1"/>
              <a:t>veya</a:t>
            </a:r>
            <a:r>
              <a:rPr lang="en-US" dirty="0"/>
              <a:t> web </a:t>
            </a:r>
            <a:r>
              <a:rPr lang="en-US" dirty="0" err="1"/>
              <a:t>sitesine</a:t>
            </a:r>
            <a:r>
              <a:rPr lang="en-US" dirty="0"/>
              <a:t> </a:t>
            </a:r>
            <a:r>
              <a:rPr lang="en-US" dirty="0" err="1"/>
              <a:t>tıklayarak</a:t>
            </a:r>
            <a:r>
              <a:rPr lang="en-US" dirty="0"/>
              <a:t> </a:t>
            </a:r>
            <a:r>
              <a:rPr lang="en-US" dirty="0" err="1"/>
              <a:t>kimlik</a:t>
            </a:r>
            <a:r>
              <a:rPr lang="en-US" dirty="0"/>
              <a:t> </a:t>
            </a:r>
            <a:r>
              <a:rPr lang="en-US" dirty="0" err="1"/>
              <a:t>bilgilerini</a:t>
            </a:r>
            <a:r>
              <a:rPr lang="en-US" dirty="0"/>
              <a:t> </a:t>
            </a:r>
            <a:r>
              <a:rPr lang="en-US" dirty="0" err="1"/>
              <a:t>veya</a:t>
            </a:r>
            <a:r>
              <a:rPr lang="en-US" dirty="0"/>
              <a:t> </a:t>
            </a:r>
            <a:r>
              <a:rPr lang="en-US" dirty="0" err="1"/>
              <a:t>diğer</a:t>
            </a:r>
            <a:r>
              <a:rPr lang="en-US" dirty="0"/>
              <a:t> </a:t>
            </a:r>
            <a:r>
              <a:rPr lang="en-US" dirty="0" err="1"/>
              <a:t>kişisel</a:t>
            </a:r>
            <a:r>
              <a:rPr lang="en-US" dirty="0"/>
              <a:t> </a:t>
            </a:r>
            <a:r>
              <a:rPr lang="en-US" dirty="0" err="1"/>
              <a:t>bilgilerini</a:t>
            </a:r>
            <a:r>
              <a:rPr lang="en-US" dirty="0"/>
              <a:t> </a:t>
            </a:r>
            <a:r>
              <a:rPr lang="en-US" dirty="0" err="1"/>
              <a:t>paylaşmasını</a:t>
            </a:r>
            <a:r>
              <a:rPr lang="en-US" dirty="0"/>
              <a:t> </a:t>
            </a:r>
            <a:r>
              <a:rPr lang="en-US" dirty="0" err="1"/>
              <a:t>isteyen</a:t>
            </a:r>
            <a:r>
              <a:rPr lang="en-US" dirty="0"/>
              <a:t> e-</a:t>
            </a:r>
            <a:r>
              <a:rPr lang="en-US" dirty="0" err="1"/>
              <a:t>postalar</a:t>
            </a:r>
            <a:r>
              <a:rPr lang="en-US" dirty="0"/>
              <a:t> </a:t>
            </a:r>
            <a:r>
              <a:rPr lang="en-US" dirty="0" err="1"/>
              <a:t>göndermez</a:t>
            </a:r>
            <a:r>
              <a:rPr lang="en-US" dirty="0"/>
              <a:t>. Bu, </a:t>
            </a:r>
            <a:r>
              <a:rPr lang="en-US" dirty="0" err="1"/>
              <a:t>tüketicilerin</a:t>
            </a:r>
            <a:r>
              <a:rPr lang="en-US" dirty="0"/>
              <a:t> </a:t>
            </a:r>
            <a:r>
              <a:rPr lang="en-US" dirty="0" err="1"/>
              <a:t>korunmasına</a:t>
            </a:r>
            <a:r>
              <a:rPr lang="en-US" dirty="0"/>
              <a:t> </a:t>
            </a:r>
            <a:r>
              <a:rPr lang="en-US" dirty="0" err="1"/>
              <a:t>ve</a:t>
            </a:r>
            <a:r>
              <a:rPr lang="en-US" dirty="0"/>
              <a:t> </a:t>
            </a:r>
            <a:r>
              <a:rPr lang="en-US" dirty="0" err="1"/>
              <a:t>müşterilerin</a:t>
            </a:r>
            <a:r>
              <a:rPr lang="en-US" dirty="0"/>
              <a:t> </a:t>
            </a:r>
            <a:r>
              <a:rPr lang="en-US" dirty="0" err="1"/>
              <a:t>sahte</a:t>
            </a:r>
            <a:r>
              <a:rPr lang="en-US" dirty="0"/>
              <a:t> e-</a:t>
            </a:r>
            <a:r>
              <a:rPr lang="en-US" dirty="0" err="1"/>
              <a:t>postaları</a:t>
            </a:r>
            <a:r>
              <a:rPr lang="en-US" dirty="0"/>
              <a:t> </a:t>
            </a:r>
            <a:r>
              <a:rPr lang="en-US" dirty="0" err="1"/>
              <a:t>yasal</a:t>
            </a:r>
            <a:r>
              <a:rPr lang="en-US" dirty="0"/>
              <a:t> (legitimate) </a:t>
            </a:r>
            <a:r>
              <a:rPr lang="en-US" dirty="0" err="1"/>
              <a:t>olanlardan</a:t>
            </a:r>
            <a:r>
              <a:rPr lang="en-US" dirty="0"/>
              <a:t> </a:t>
            </a:r>
            <a:r>
              <a:rPr lang="en-US" dirty="0" err="1"/>
              <a:t>ayırt</a:t>
            </a:r>
            <a:r>
              <a:rPr lang="en-US" dirty="0"/>
              <a:t> </a:t>
            </a:r>
            <a:r>
              <a:rPr lang="en-US" dirty="0" err="1"/>
              <a:t>etmesine</a:t>
            </a:r>
            <a:r>
              <a:rPr lang="en-US" dirty="0"/>
              <a:t> </a:t>
            </a:r>
            <a:r>
              <a:rPr lang="en-US" dirty="0" err="1"/>
              <a:t>yardımcı</a:t>
            </a:r>
            <a:r>
              <a:rPr lang="en-US" dirty="0"/>
              <a:t> </a:t>
            </a:r>
            <a:r>
              <a:rPr lang="en-US" dirty="0" err="1"/>
              <a:t>olan</a:t>
            </a:r>
            <a:r>
              <a:rPr lang="en-US" dirty="0"/>
              <a:t> </a:t>
            </a:r>
            <a:r>
              <a:rPr lang="en-US" dirty="0" err="1"/>
              <a:t>bir</a:t>
            </a:r>
            <a:r>
              <a:rPr lang="en-US" dirty="0"/>
              <a:t> </a:t>
            </a:r>
            <a:r>
              <a:rPr lang="en-US" dirty="0" err="1"/>
              <a:t>güvenlik</a:t>
            </a:r>
            <a:r>
              <a:rPr lang="en-US" dirty="0"/>
              <a:t> </a:t>
            </a:r>
            <a:r>
              <a:rPr lang="en-US" dirty="0" err="1"/>
              <a:t>önlemidir</a:t>
            </a:r>
            <a:r>
              <a:rPr lang="en-US" dirty="0"/>
              <a:t>.</a:t>
            </a:r>
          </a:p>
          <a:p>
            <a:pPr>
              <a:buFontTx/>
              <a:buNone/>
            </a:pPr>
            <a:r>
              <a:rPr lang="en-US" dirty="0"/>
              <a:t>-    </a:t>
            </a:r>
            <a:r>
              <a:rPr lang="en-US" dirty="0" err="1"/>
              <a:t>Acil</a:t>
            </a:r>
            <a:r>
              <a:rPr lang="en-US" dirty="0"/>
              <a:t> </a:t>
            </a:r>
            <a:r>
              <a:rPr lang="en-US" dirty="0" err="1"/>
              <a:t>cevap</a:t>
            </a:r>
            <a:r>
              <a:rPr lang="en-US" dirty="0"/>
              <a:t> </a:t>
            </a:r>
            <a:r>
              <a:rPr lang="en-US" dirty="0" err="1"/>
              <a:t>isteyen</a:t>
            </a:r>
            <a:r>
              <a:rPr lang="en-US" dirty="0"/>
              <a:t> e-</a:t>
            </a:r>
            <a:r>
              <a:rPr lang="en-US" dirty="0" err="1"/>
              <a:t>postalar</a:t>
            </a:r>
            <a:r>
              <a:rPr lang="en-US" dirty="0"/>
              <a:t>. </a:t>
            </a:r>
            <a:r>
              <a:rPr lang="en-US" dirty="0" err="1"/>
              <a:t>Çoğu</a:t>
            </a:r>
            <a:r>
              <a:rPr lang="en-US" dirty="0"/>
              <a:t> phishing e-</a:t>
            </a:r>
            <a:r>
              <a:rPr lang="en-US" dirty="0" err="1"/>
              <a:t>postası</a:t>
            </a:r>
            <a:r>
              <a:rPr lang="en-US" dirty="0"/>
              <a:t> </a:t>
            </a:r>
            <a:r>
              <a:rPr lang="en-US" dirty="0" err="1"/>
              <a:t>bir</a:t>
            </a:r>
            <a:r>
              <a:rPr lang="en-US" dirty="0"/>
              <a:t> </a:t>
            </a:r>
            <a:r>
              <a:rPr lang="en-US" dirty="0" err="1"/>
              <a:t>aciliyet</a:t>
            </a:r>
            <a:r>
              <a:rPr lang="en-US" dirty="0"/>
              <a:t> </a:t>
            </a:r>
            <a:r>
              <a:rPr lang="en-US" dirty="0" err="1"/>
              <a:t>hissi</a:t>
            </a:r>
            <a:r>
              <a:rPr lang="en-US" dirty="0"/>
              <a:t> </a:t>
            </a:r>
            <a:r>
              <a:rPr lang="en-US" dirty="0" err="1"/>
              <a:t>yaratmaya</a:t>
            </a:r>
            <a:r>
              <a:rPr lang="en-US" dirty="0"/>
              <a:t> </a:t>
            </a:r>
            <a:r>
              <a:rPr lang="en-US" dirty="0" err="1"/>
              <a:t>çalışır</a:t>
            </a:r>
            <a:r>
              <a:rPr lang="en-US" dirty="0"/>
              <a:t>; </a:t>
            </a:r>
            <a:r>
              <a:rPr lang="en-US" dirty="0" err="1"/>
              <a:t>alıcıları</a:t>
            </a:r>
            <a:r>
              <a:rPr lang="en-US" dirty="0"/>
              <a:t> </a:t>
            </a:r>
            <a:r>
              <a:rPr lang="en-US" dirty="0" err="1"/>
              <a:t>hesaplarının</a:t>
            </a:r>
            <a:r>
              <a:rPr lang="en-US" dirty="0"/>
              <a:t> </a:t>
            </a:r>
            <a:r>
              <a:rPr lang="en-US" dirty="0" err="1"/>
              <a:t>tehlikede</a:t>
            </a:r>
            <a:r>
              <a:rPr lang="en-US" dirty="0"/>
              <a:t> </a:t>
            </a:r>
            <a:r>
              <a:rPr lang="en-US" dirty="0" err="1"/>
              <a:t>olduğuna</a:t>
            </a:r>
            <a:r>
              <a:rPr lang="en-US" dirty="0"/>
              <a:t> </a:t>
            </a:r>
            <a:r>
              <a:rPr lang="en-US" dirty="0" err="1"/>
              <a:t>veya</a:t>
            </a:r>
            <a:r>
              <a:rPr lang="en-US" dirty="0"/>
              <a:t> </a:t>
            </a:r>
            <a:r>
              <a:rPr lang="en-US" dirty="0" err="1"/>
              <a:t>hemen</a:t>
            </a:r>
            <a:r>
              <a:rPr lang="en-US" dirty="0"/>
              <a:t> </a:t>
            </a:r>
            <a:r>
              <a:rPr lang="en-US" dirty="0" err="1"/>
              <a:t>hareket</a:t>
            </a:r>
            <a:r>
              <a:rPr lang="en-US" dirty="0"/>
              <a:t> </a:t>
            </a:r>
            <a:r>
              <a:rPr lang="en-US" dirty="0" err="1"/>
              <a:t>etmezlerse</a:t>
            </a:r>
            <a:r>
              <a:rPr lang="en-US" dirty="0"/>
              <a:t> </a:t>
            </a:r>
            <a:r>
              <a:rPr lang="en-US" dirty="0" err="1"/>
              <a:t>önemli</a:t>
            </a:r>
            <a:r>
              <a:rPr lang="en-US" dirty="0"/>
              <a:t> </a:t>
            </a:r>
            <a:r>
              <a:rPr lang="en-US" dirty="0" err="1"/>
              <a:t>bilgilere</a:t>
            </a:r>
            <a:r>
              <a:rPr lang="en-US" dirty="0"/>
              <a:t> </a:t>
            </a:r>
            <a:r>
              <a:rPr lang="en-US" dirty="0" err="1"/>
              <a:t>erişimlerini</a:t>
            </a:r>
            <a:r>
              <a:rPr lang="en-US" dirty="0"/>
              <a:t> </a:t>
            </a:r>
            <a:r>
              <a:rPr lang="en-US" dirty="0" err="1"/>
              <a:t>kaybedeceklerine</a:t>
            </a:r>
            <a:r>
              <a:rPr lang="en-US" dirty="0"/>
              <a:t> </a:t>
            </a:r>
            <a:r>
              <a:rPr lang="en-US" dirty="0" err="1"/>
              <a:t>inandırmaya</a:t>
            </a:r>
            <a:r>
              <a:rPr lang="en-US" dirty="0"/>
              <a:t> </a:t>
            </a:r>
            <a:r>
              <a:rPr lang="en-US" dirty="0" err="1"/>
              <a:t>çalışır</a:t>
            </a:r>
            <a:r>
              <a:rPr lang="en-US" dirty="0"/>
              <a:t>.</a:t>
            </a:r>
          </a:p>
          <a:p>
            <a:pPr marL="171450" indent="-171450">
              <a:buFontTx/>
              <a:buChar char="-"/>
            </a:pPr>
            <a:r>
              <a:rPr lang="en-US" dirty="0" err="1"/>
              <a:t>Sahte</a:t>
            </a:r>
            <a:r>
              <a:rPr lang="en-US" dirty="0"/>
              <a:t> </a:t>
            </a:r>
            <a:r>
              <a:rPr lang="en-US" dirty="0" err="1"/>
              <a:t>bağlantı</a:t>
            </a:r>
            <a:r>
              <a:rPr lang="en-US" dirty="0"/>
              <a:t> </a:t>
            </a:r>
            <a:r>
              <a:rPr lang="en-US" dirty="0" err="1"/>
              <a:t>içeren</a:t>
            </a:r>
            <a:r>
              <a:rPr lang="en-US" dirty="0"/>
              <a:t> e-</a:t>
            </a:r>
            <a:r>
              <a:rPr lang="en-US" dirty="0" err="1"/>
              <a:t>postalar</a:t>
            </a:r>
            <a:r>
              <a:rPr lang="en-US" dirty="0"/>
              <a:t>. </a:t>
            </a:r>
            <a:r>
              <a:rPr lang="en-US" dirty="0" err="1"/>
              <a:t>Mesajdaki</a:t>
            </a:r>
            <a:r>
              <a:rPr lang="en-US" dirty="0"/>
              <a:t> </a:t>
            </a:r>
            <a:r>
              <a:rPr lang="en-US" dirty="0" err="1"/>
              <a:t>bir</a:t>
            </a:r>
            <a:r>
              <a:rPr lang="en-US" dirty="0"/>
              <a:t> link </a:t>
            </a:r>
            <a:r>
              <a:rPr lang="en-US" dirty="0" err="1"/>
              <a:t>gerçekten</a:t>
            </a:r>
            <a:r>
              <a:rPr lang="en-US" dirty="0"/>
              <a:t> </a:t>
            </a:r>
            <a:r>
              <a:rPr lang="en-US" dirty="0" err="1"/>
              <a:t>iddia</a:t>
            </a:r>
            <a:r>
              <a:rPr lang="en-US" dirty="0"/>
              <a:t> </a:t>
            </a:r>
            <a:r>
              <a:rPr lang="en-US" dirty="0" err="1"/>
              <a:t>ettiği</a:t>
            </a:r>
            <a:r>
              <a:rPr lang="en-US" dirty="0"/>
              <a:t> </a:t>
            </a:r>
            <a:r>
              <a:rPr lang="en-US" dirty="0" err="1"/>
              <a:t>sayfaya</a:t>
            </a:r>
            <a:r>
              <a:rPr lang="en-US" dirty="0"/>
              <a:t> </a:t>
            </a:r>
            <a:r>
              <a:rPr lang="en-US" dirty="0" err="1"/>
              <a:t>yönlendiriyor</a:t>
            </a:r>
            <a:r>
              <a:rPr lang="en-US" dirty="0"/>
              <a:t> mu? </a:t>
            </a:r>
            <a:r>
              <a:rPr lang="en-US" dirty="0" err="1"/>
              <a:t>Öğrenmek</a:t>
            </a:r>
            <a:r>
              <a:rPr lang="en-US" dirty="0"/>
              <a:t> </a:t>
            </a:r>
            <a:r>
              <a:rPr lang="en-US" dirty="0" err="1"/>
              <a:t>için</a:t>
            </a:r>
            <a:r>
              <a:rPr lang="en-US" dirty="0"/>
              <a:t> </a:t>
            </a:r>
            <a:r>
              <a:rPr lang="en-US" dirty="0" err="1"/>
              <a:t>denemeye</a:t>
            </a:r>
            <a:r>
              <a:rPr lang="en-US" dirty="0"/>
              <a:t> </a:t>
            </a:r>
            <a:r>
              <a:rPr lang="en-US" dirty="0" err="1"/>
              <a:t>kalkmayın</a:t>
            </a:r>
            <a:r>
              <a:rPr lang="en-US" dirty="0"/>
              <a:t>; </a:t>
            </a:r>
            <a:r>
              <a:rPr lang="en-US" dirty="0" err="1"/>
              <a:t>bunun</a:t>
            </a:r>
            <a:r>
              <a:rPr lang="en-US" dirty="0"/>
              <a:t> </a:t>
            </a:r>
            <a:r>
              <a:rPr lang="en-US" dirty="0" err="1"/>
              <a:t>yerine</a:t>
            </a:r>
            <a:r>
              <a:rPr lang="en-US" dirty="0"/>
              <a:t>, </a:t>
            </a:r>
            <a:r>
              <a:rPr lang="en-US" dirty="0" err="1"/>
              <a:t>güvenilirliğini</a:t>
            </a:r>
            <a:r>
              <a:rPr lang="en-US" dirty="0"/>
              <a:t> </a:t>
            </a:r>
            <a:r>
              <a:rPr lang="en-US" dirty="0" err="1"/>
              <a:t>doğrulamak</a:t>
            </a:r>
            <a:r>
              <a:rPr lang="en-US" dirty="0"/>
              <a:t> </a:t>
            </a:r>
            <a:r>
              <a:rPr lang="en-US" dirty="0" err="1"/>
              <a:t>için</a:t>
            </a:r>
            <a:r>
              <a:rPr lang="en-US" dirty="0"/>
              <a:t> </a:t>
            </a:r>
            <a:r>
              <a:rPr lang="en-US" dirty="0" err="1"/>
              <a:t>bağlantının</a:t>
            </a:r>
            <a:r>
              <a:rPr lang="en-US" dirty="0"/>
              <a:t> </a:t>
            </a:r>
            <a:r>
              <a:rPr lang="en-US" dirty="0" err="1"/>
              <a:t>üzerine</a:t>
            </a:r>
            <a:r>
              <a:rPr lang="en-US" dirty="0"/>
              <a:t> </a:t>
            </a:r>
            <a:r>
              <a:rPr lang="en-US" dirty="0" err="1"/>
              <a:t>gelin</a:t>
            </a:r>
            <a:r>
              <a:rPr lang="en-US" dirty="0"/>
              <a:t> </a:t>
            </a:r>
            <a:r>
              <a:rPr lang="en-US" dirty="0" err="1"/>
              <a:t>ve</a:t>
            </a:r>
            <a:r>
              <a:rPr lang="en-US" dirty="0"/>
              <a:t> </a:t>
            </a:r>
            <a:r>
              <a:rPr lang="en-US" dirty="0" err="1"/>
              <a:t>bakın</a:t>
            </a:r>
            <a:r>
              <a:rPr lang="en-US" dirty="0"/>
              <a:t>. </a:t>
            </a:r>
            <a:r>
              <a:rPr lang="en-US" dirty="0" err="1"/>
              <a:t>Ayrıca</a:t>
            </a:r>
            <a:r>
              <a:rPr lang="en-US" dirty="0"/>
              <a:t>, HTTPS </a:t>
            </a:r>
            <a:r>
              <a:rPr lang="en-US" dirty="0" err="1"/>
              <a:t>ile</a:t>
            </a:r>
            <a:r>
              <a:rPr lang="en-US" dirty="0"/>
              <a:t> </a:t>
            </a:r>
            <a:r>
              <a:rPr lang="en-US" dirty="0" err="1"/>
              <a:t>başlayan</a:t>
            </a:r>
            <a:r>
              <a:rPr lang="en-US" dirty="0"/>
              <a:t> </a:t>
            </a:r>
            <a:r>
              <a:rPr lang="en-US" dirty="0" err="1"/>
              <a:t>URL’ler</a:t>
            </a:r>
            <a:r>
              <a:rPr lang="en-US" dirty="0"/>
              <a:t> </a:t>
            </a:r>
            <a:r>
              <a:rPr lang="en-US" dirty="0" err="1"/>
              <a:t>olmasına</a:t>
            </a:r>
            <a:r>
              <a:rPr lang="en-US" dirty="0"/>
              <a:t> </a:t>
            </a:r>
            <a:r>
              <a:rPr lang="en-US" dirty="0" err="1"/>
              <a:t>dikkat</a:t>
            </a:r>
            <a:r>
              <a:rPr lang="en-US" dirty="0"/>
              <a:t> </a:t>
            </a:r>
            <a:r>
              <a:rPr lang="en-US" dirty="0" err="1"/>
              <a:t>edin</a:t>
            </a:r>
            <a:r>
              <a:rPr lang="en-US" dirty="0"/>
              <a:t>. “S”, </a:t>
            </a:r>
            <a:r>
              <a:rPr lang="en-US" dirty="0" err="1"/>
              <a:t>bir</a:t>
            </a:r>
            <a:r>
              <a:rPr lang="en-US" dirty="0"/>
              <a:t> web </a:t>
            </a:r>
            <a:r>
              <a:rPr lang="en-US" dirty="0" err="1"/>
              <a:t>sitesinin</a:t>
            </a:r>
            <a:r>
              <a:rPr lang="en-US" dirty="0"/>
              <a:t> </a:t>
            </a:r>
            <a:r>
              <a:rPr lang="en-US" dirty="0" err="1"/>
              <a:t>kullanıcıların</a:t>
            </a:r>
            <a:r>
              <a:rPr lang="en-US" dirty="0"/>
              <a:t> </a:t>
            </a:r>
            <a:r>
              <a:rPr lang="en-US" dirty="0" err="1"/>
              <a:t>sayfa</a:t>
            </a:r>
            <a:r>
              <a:rPr lang="en-US" dirty="0"/>
              <a:t> </a:t>
            </a:r>
            <a:r>
              <a:rPr lang="en-US" dirty="0" err="1"/>
              <a:t>isteklerini</a:t>
            </a:r>
            <a:r>
              <a:rPr lang="en-US" dirty="0"/>
              <a:t> </a:t>
            </a:r>
            <a:r>
              <a:rPr lang="en-US" dirty="0" err="1"/>
              <a:t>korumak</a:t>
            </a:r>
            <a:r>
              <a:rPr lang="en-US" dirty="0"/>
              <a:t> </a:t>
            </a:r>
            <a:r>
              <a:rPr lang="en-US" dirty="0" err="1"/>
              <a:t>için</a:t>
            </a:r>
            <a:r>
              <a:rPr lang="en-US" dirty="0"/>
              <a:t> </a:t>
            </a:r>
            <a:r>
              <a:rPr lang="en-US" dirty="0" err="1"/>
              <a:t>şifreleme</a:t>
            </a:r>
            <a:r>
              <a:rPr lang="en-US" dirty="0"/>
              <a:t> (encryption) </a:t>
            </a:r>
            <a:r>
              <a:rPr lang="en-US" dirty="0" err="1"/>
              <a:t>kullanıldığını</a:t>
            </a:r>
            <a:r>
              <a:rPr lang="en-US" dirty="0"/>
              <a:t> </a:t>
            </a:r>
            <a:r>
              <a:rPr lang="en-US" dirty="0" err="1"/>
              <a:t>gösterir</a:t>
            </a:r>
            <a:r>
              <a:rPr lang="en-US" dirty="0"/>
              <a:t>.</a:t>
            </a:r>
          </a:p>
          <a:p>
            <a:pPr marL="171450" indent="-171450">
              <a:buFontTx/>
              <a:buChar char="-"/>
            </a:pPr>
            <a:endParaRPr lang="en-US" dirty="0"/>
          </a:p>
          <a:p>
            <a:pPr>
              <a:buFontTx/>
              <a:buNone/>
            </a:pPr>
            <a:r>
              <a:rPr lang="en-US" dirty="0" err="1"/>
              <a:t>Klasik</a:t>
            </a:r>
            <a:r>
              <a:rPr lang="en-US" dirty="0"/>
              <a:t> phishing </a:t>
            </a:r>
            <a:r>
              <a:rPr lang="en-US" dirty="0" err="1"/>
              <a:t>saldırısından</a:t>
            </a:r>
            <a:r>
              <a:rPr lang="en-US" dirty="0"/>
              <a:t> </a:t>
            </a:r>
            <a:r>
              <a:rPr lang="en-US" dirty="0" err="1"/>
              <a:t>farklı</a:t>
            </a:r>
            <a:r>
              <a:rPr lang="en-US" dirty="0"/>
              <a:t> </a:t>
            </a:r>
            <a:r>
              <a:rPr lang="en-US" dirty="0" err="1"/>
              <a:t>olarak</a:t>
            </a:r>
            <a:r>
              <a:rPr lang="en-US" dirty="0"/>
              <a:t>, </a:t>
            </a:r>
            <a:r>
              <a:rPr lang="en-US" b="1" dirty="0"/>
              <a:t>spear phishing (</a:t>
            </a:r>
            <a:r>
              <a:rPr lang="en-US" dirty="0" err="1"/>
              <a:t>hedef</a:t>
            </a:r>
            <a:r>
              <a:rPr lang="en-US" dirty="0"/>
              <a:t> </a:t>
            </a:r>
            <a:r>
              <a:rPr lang="en-US" dirty="0" err="1"/>
              <a:t>odaklı</a:t>
            </a:r>
            <a:r>
              <a:rPr lang="en-US" dirty="0"/>
              <a:t> </a:t>
            </a:r>
            <a:r>
              <a:rPr lang="en-US" dirty="0" err="1"/>
              <a:t>oltalama</a:t>
            </a:r>
            <a:r>
              <a:rPr lang="en-US" dirty="0"/>
              <a:t>) </a:t>
            </a:r>
            <a:r>
              <a:rPr lang="en-US" dirty="0" err="1"/>
              <a:t>ile</a:t>
            </a:r>
            <a:r>
              <a:rPr lang="en-US" dirty="0"/>
              <a:t> </a:t>
            </a:r>
            <a:r>
              <a:rPr lang="en-US" dirty="0" err="1"/>
              <a:t>siber</a:t>
            </a:r>
            <a:r>
              <a:rPr lang="en-US" dirty="0"/>
              <a:t> </a:t>
            </a:r>
            <a:r>
              <a:rPr lang="en-US" dirty="0" err="1"/>
              <a:t>saldırganlar</a:t>
            </a:r>
            <a:r>
              <a:rPr lang="en-US" dirty="0"/>
              <a:t> </a:t>
            </a:r>
            <a:r>
              <a:rPr lang="en-US" dirty="0" err="1"/>
              <a:t>seçtikleri</a:t>
            </a:r>
            <a:r>
              <a:rPr lang="en-US" dirty="0"/>
              <a:t> </a:t>
            </a:r>
            <a:r>
              <a:rPr lang="en-US" dirty="0" err="1"/>
              <a:t>hedef</a:t>
            </a:r>
            <a:r>
              <a:rPr lang="en-US" dirty="0"/>
              <a:t> </a:t>
            </a:r>
            <a:r>
              <a:rPr lang="en-US" dirty="0" err="1"/>
              <a:t>kişileri</a:t>
            </a:r>
            <a:r>
              <a:rPr lang="en-US" dirty="0"/>
              <a:t> </a:t>
            </a:r>
            <a:r>
              <a:rPr lang="en-US" dirty="0" err="1"/>
              <a:t>araştırırlar</a:t>
            </a:r>
            <a:r>
              <a:rPr lang="en-US" dirty="0"/>
              <a:t>. </a:t>
            </a:r>
            <a:r>
              <a:rPr lang="en-US" dirty="0" err="1"/>
              <a:t>Örneğin</a:t>
            </a:r>
            <a:r>
              <a:rPr lang="en-US" dirty="0"/>
              <a:t>, </a:t>
            </a:r>
            <a:r>
              <a:rPr lang="en-US" dirty="0" err="1"/>
              <a:t>hedefledikleri</a:t>
            </a:r>
            <a:r>
              <a:rPr lang="en-US" dirty="0"/>
              <a:t> </a:t>
            </a:r>
            <a:r>
              <a:rPr lang="en-US" dirty="0" err="1"/>
              <a:t>kurbanın</a:t>
            </a:r>
            <a:r>
              <a:rPr lang="en-US" dirty="0"/>
              <a:t> LinkedIn </a:t>
            </a:r>
            <a:r>
              <a:rPr lang="en-US" dirty="0" err="1"/>
              <a:t>ya</a:t>
            </a:r>
            <a:r>
              <a:rPr lang="en-US" dirty="0"/>
              <a:t> da Facebook </a:t>
            </a:r>
            <a:r>
              <a:rPr lang="en-US" dirty="0" err="1"/>
              <a:t>hesaplarını</a:t>
            </a:r>
            <a:r>
              <a:rPr lang="en-US" dirty="0"/>
              <a:t> </a:t>
            </a:r>
            <a:r>
              <a:rPr lang="en-US" dirty="0" err="1"/>
              <a:t>okurlar</a:t>
            </a:r>
            <a:r>
              <a:rPr lang="en-US" dirty="0"/>
              <a:t> </a:t>
            </a:r>
            <a:r>
              <a:rPr lang="en-US" dirty="0" err="1"/>
              <a:t>ve</a:t>
            </a:r>
            <a:r>
              <a:rPr lang="en-US" dirty="0"/>
              <a:t> </a:t>
            </a:r>
            <a:r>
              <a:rPr lang="en-US" dirty="0" err="1"/>
              <a:t>varsa</a:t>
            </a:r>
            <a:r>
              <a:rPr lang="en-US" dirty="0"/>
              <a:t> forum </a:t>
            </a:r>
            <a:r>
              <a:rPr lang="en-US" dirty="0" err="1"/>
              <a:t>gibi</a:t>
            </a:r>
            <a:r>
              <a:rPr lang="en-US" dirty="0"/>
              <a:t> </a:t>
            </a:r>
            <a:r>
              <a:rPr lang="en-US" dirty="0" err="1"/>
              <a:t>ortamlardaki</a:t>
            </a:r>
            <a:r>
              <a:rPr lang="en-US" dirty="0"/>
              <a:t> </a:t>
            </a:r>
            <a:r>
              <a:rPr lang="en-US" dirty="0" err="1"/>
              <a:t>mesajlarını</a:t>
            </a:r>
            <a:r>
              <a:rPr lang="en-US" dirty="0"/>
              <a:t> </a:t>
            </a:r>
            <a:r>
              <a:rPr lang="en-US" dirty="0" err="1"/>
              <a:t>incelerler</a:t>
            </a:r>
            <a:r>
              <a:rPr lang="en-US" dirty="0"/>
              <a:t>. </a:t>
            </a:r>
            <a:r>
              <a:rPr lang="en-US" dirty="0" err="1"/>
              <a:t>Saldırganlar</a:t>
            </a:r>
            <a:r>
              <a:rPr lang="en-US" dirty="0"/>
              <a:t> </a:t>
            </a:r>
            <a:r>
              <a:rPr lang="en-US" dirty="0" err="1"/>
              <a:t>bu</a:t>
            </a:r>
            <a:r>
              <a:rPr lang="en-US" dirty="0"/>
              <a:t> </a:t>
            </a:r>
            <a:r>
              <a:rPr lang="en-US" dirty="0" err="1"/>
              <a:t>araştırmalara</a:t>
            </a:r>
            <a:r>
              <a:rPr lang="en-US" dirty="0"/>
              <a:t> </a:t>
            </a:r>
            <a:r>
              <a:rPr lang="en-US" dirty="0" err="1"/>
              <a:t>dayanarak</a:t>
            </a:r>
            <a:r>
              <a:rPr lang="en-US" dirty="0"/>
              <a:t> </a:t>
            </a:r>
            <a:r>
              <a:rPr lang="en-US" dirty="0" err="1"/>
              <a:t>hedefledikleri</a:t>
            </a:r>
            <a:r>
              <a:rPr lang="en-US" dirty="0"/>
              <a:t> </a:t>
            </a:r>
            <a:r>
              <a:rPr lang="en-US" dirty="0" err="1"/>
              <a:t>kurbanlarla</a:t>
            </a:r>
            <a:r>
              <a:rPr lang="en-US" dirty="0"/>
              <a:t> </a:t>
            </a:r>
            <a:r>
              <a:rPr lang="en-US" dirty="0" err="1"/>
              <a:t>direkt</a:t>
            </a:r>
            <a:r>
              <a:rPr lang="en-US" dirty="0"/>
              <a:t> </a:t>
            </a:r>
            <a:r>
              <a:rPr lang="en-US" dirty="0" err="1"/>
              <a:t>ilişkili</a:t>
            </a:r>
            <a:r>
              <a:rPr lang="en-US" dirty="0"/>
              <a:t> </a:t>
            </a:r>
            <a:r>
              <a:rPr lang="en-US" dirty="0" err="1"/>
              <a:t>ve</a:t>
            </a:r>
            <a:r>
              <a:rPr lang="en-US" dirty="0"/>
              <a:t> </a:t>
            </a:r>
            <a:r>
              <a:rPr lang="en-US" dirty="0" err="1"/>
              <a:t>özel</a:t>
            </a:r>
            <a:r>
              <a:rPr lang="en-US" dirty="0"/>
              <a:t> e-</a:t>
            </a:r>
            <a:r>
              <a:rPr lang="en-US" dirty="0" err="1"/>
              <a:t>posta</a:t>
            </a:r>
            <a:r>
              <a:rPr lang="en-US" dirty="0"/>
              <a:t> </a:t>
            </a:r>
            <a:r>
              <a:rPr lang="en-US" dirty="0" err="1"/>
              <a:t>içerikleri</a:t>
            </a:r>
            <a:r>
              <a:rPr lang="en-US" dirty="0"/>
              <a:t> </a:t>
            </a:r>
            <a:r>
              <a:rPr lang="en-US" dirty="0" err="1"/>
              <a:t>oluştururlar</a:t>
            </a:r>
            <a:r>
              <a:rPr lang="en-US" dirty="0"/>
              <a:t>. </a:t>
            </a:r>
            <a:r>
              <a:rPr lang="en-US" dirty="0" err="1"/>
              <a:t>Böylece</a:t>
            </a:r>
            <a:r>
              <a:rPr lang="en-US" dirty="0"/>
              <a:t> </a:t>
            </a:r>
            <a:r>
              <a:rPr lang="en-US" dirty="0" err="1"/>
              <a:t>hedeftekilerin</a:t>
            </a:r>
            <a:r>
              <a:rPr lang="en-US" dirty="0"/>
              <a:t> </a:t>
            </a:r>
            <a:r>
              <a:rPr lang="en-US" dirty="0" err="1"/>
              <a:t>bu</a:t>
            </a:r>
            <a:r>
              <a:rPr lang="en-US" dirty="0"/>
              <a:t> </a:t>
            </a:r>
            <a:r>
              <a:rPr lang="en-US" dirty="0" err="1"/>
              <a:t>saldırıların</a:t>
            </a:r>
            <a:r>
              <a:rPr lang="en-US" dirty="0"/>
              <a:t> </a:t>
            </a:r>
            <a:r>
              <a:rPr lang="en-US" dirty="0" err="1"/>
              <a:t>kurbanları</a:t>
            </a:r>
            <a:r>
              <a:rPr lang="en-US" dirty="0"/>
              <a:t> </a:t>
            </a:r>
            <a:r>
              <a:rPr lang="en-US" dirty="0" err="1"/>
              <a:t>olma</a:t>
            </a:r>
            <a:r>
              <a:rPr lang="en-US" dirty="0"/>
              <a:t> </a:t>
            </a:r>
            <a:r>
              <a:rPr lang="en-US" dirty="0" err="1"/>
              <a:t>olasılıkları</a:t>
            </a:r>
            <a:r>
              <a:rPr lang="en-US" dirty="0"/>
              <a:t> da </a:t>
            </a:r>
            <a:r>
              <a:rPr lang="en-US" dirty="0" err="1"/>
              <a:t>oldukça</a:t>
            </a:r>
            <a:r>
              <a:rPr lang="en-US" dirty="0"/>
              <a:t> </a:t>
            </a:r>
            <a:r>
              <a:rPr lang="en-US" dirty="0" err="1"/>
              <a:t>yükselir</a:t>
            </a:r>
            <a:r>
              <a:rPr lang="en-US" dirty="0"/>
              <a:t>.</a:t>
            </a:r>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91288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2.1.4 – Methods of Infiltration</a:t>
            </a:r>
          </a:p>
          <a:p>
            <a:r>
              <a:rPr lang="en-US" dirty="0"/>
              <a:t>2.1.4.4 – Vulnerability Exploitation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97231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2.1.5 – Denial of Service</a:t>
            </a:r>
          </a:p>
          <a:p>
            <a:r>
              <a:rPr lang="en-US" dirty="0"/>
              <a:t>2.1.5.1 - </a:t>
            </a:r>
            <a:r>
              <a:rPr lang="en-US" dirty="0" err="1"/>
              <a:t>DoS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14004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2.1.5 – Denial of Service</a:t>
            </a:r>
          </a:p>
          <a:p>
            <a:r>
              <a:rPr lang="en-US" dirty="0"/>
              <a:t>2.1.5.2 - DDoS</a:t>
            </a:r>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994665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2.1.5 – Denial of Service</a:t>
            </a:r>
          </a:p>
          <a:p>
            <a:r>
              <a:rPr lang="en-US" dirty="0"/>
              <a:t>2.1.5.3 – SEO Poisoning</a:t>
            </a:r>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833960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latin typeface="Arial" charset="0"/>
              </a:rPr>
              <a:t>2 - Attacks, Concepts and Techniques</a:t>
            </a:r>
          </a:p>
          <a:p>
            <a:pPr>
              <a:buFontTx/>
              <a:buNone/>
            </a:pPr>
            <a:r>
              <a:rPr lang="en-US" dirty="0"/>
              <a:t>2.2 - The Cybersecurity Landscape</a:t>
            </a: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281563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a:t>2.2 - The Cybersecurity Landscape</a:t>
            </a:r>
          </a:p>
          <a:p>
            <a:r>
              <a:rPr lang="en-US" dirty="0"/>
              <a:t>2.2.1 – Blended Attack</a:t>
            </a:r>
          </a:p>
          <a:p>
            <a:r>
              <a:rPr lang="en-US" dirty="0"/>
              <a:t>2.2.1.1 – What is a Blended Attack?</a:t>
            </a: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948926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a:t>2.2 - The Cybersecurity Landscape</a:t>
            </a:r>
          </a:p>
          <a:p>
            <a:r>
              <a:rPr lang="en-US" dirty="0"/>
              <a:t>2.2.2 – Impact Reduction</a:t>
            </a:r>
          </a:p>
          <a:p>
            <a:r>
              <a:rPr lang="en-US" dirty="0"/>
              <a:t>2.2.2.1 – What is Impact Reduction?</a:t>
            </a: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569271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2: Attacks, Concepts and Techniques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412680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2 – Attacks, Concepts and Techniques</a:t>
            </a:r>
          </a:p>
          <a:p>
            <a:r>
              <a:rPr lang="en-US" dirty="0"/>
              <a:t>2.3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dirty="0"/>
              <a:t>2.3 – Chapter Summary</a:t>
            </a:r>
          </a:p>
          <a:p>
            <a:r>
              <a:rPr lang="en-US" dirty="0"/>
              <a:t>2.3.1.1 – Summary</a:t>
            </a:r>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586137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2: Attacks, Concepts and Techniques</a:t>
            </a:r>
            <a:endParaRPr lang="en-US" dirty="0"/>
          </a:p>
        </p:txBody>
      </p:sp>
    </p:spTree>
    <p:extLst>
      <p:ext uri="{BB962C8B-B14F-4D97-AF65-F5344CB8AC3E}">
        <p14:creationId xmlns:p14="http://schemas.microsoft.com/office/powerpoint/2010/main" val="102475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dirty="0">
                <a:latin typeface="Arial" charset="0"/>
              </a:rPr>
              <a:t>2 - Attacks, Concepts and Techniques</a:t>
            </a:r>
          </a:p>
          <a:p>
            <a:pPr>
              <a:buFontTx/>
              <a:buNone/>
            </a:pPr>
            <a:r>
              <a:rPr lang="en-US" sz="1200" b="0" dirty="0">
                <a:latin typeface="Arial" charset="0"/>
              </a:rPr>
              <a:t>2</a:t>
            </a:r>
            <a:r>
              <a:rPr lang="en-US" sz="1200" b="0" dirty="0"/>
              <a:t>.1 – </a:t>
            </a:r>
            <a:r>
              <a:rPr lang="en-US" dirty="0"/>
              <a:t>Analyzing a Cyberattack</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2.1.1 – Security Vulnerability and Exploits</a:t>
            </a:r>
          </a:p>
          <a:p>
            <a:r>
              <a:rPr lang="en-US" dirty="0"/>
              <a:t>2.1.1.1 – Finding Security Vulnerabilities</a:t>
            </a:r>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2344161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2.1.2 – Types of Security Vulnerabilities</a:t>
            </a:r>
          </a:p>
          <a:p>
            <a:r>
              <a:rPr lang="en-US" dirty="0"/>
              <a:t>2.1.2.1 – Categorizing Security Vulnerabilities</a:t>
            </a:r>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834307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err="1">
                <a:latin typeface="Arial" charset="0"/>
              </a:rPr>
              <a:t>Screware</a:t>
            </a:r>
            <a:r>
              <a:rPr lang="en-US" sz="1200" b="0" dirty="0">
                <a:latin typeface="Arial" charset="0"/>
              </a:rPr>
              <a:t>: </a:t>
            </a:r>
            <a:r>
              <a:rPr lang="en-US" sz="1200" b="0" dirty="0" err="1">
                <a:latin typeface="Arial" charset="0"/>
              </a:rPr>
              <a:t>K</a:t>
            </a:r>
            <a:r>
              <a:rPr lang="en-US" dirty="0" err="1"/>
              <a:t>ullanıcılar</a:t>
            </a:r>
            <a:r>
              <a:rPr lang="en-US" dirty="0"/>
              <a:t>, </a:t>
            </a:r>
            <a:r>
              <a:rPr lang="en-US" dirty="0" err="1"/>
              <a:t>sistemlerine</a:t>
            </a:r>
            <a:r>
              <a:rPr lang="en-US" dirty="0"/>
              <a:t> </a:t>
            </a:r>
            <a:r>
              <a:rPr lang="en-US" dirty="0" err="1"/>
              <a:t>kötü</a:t>
            </a:r>
            <a:r>
              <a:rPr lang="en-US" dirty="0"/>
              <a:t> </a:t>
            </a:r>
            <a:r>
              <a:rPr lang="en-US" dirty="0" err="1"/>
              <a:t>amaçlı</a:t>
            </a:r>
            <a:r>
              <a:rPr lang="en-US" dirty="0"/>
              <a:t> </a:t>
            </a:r>
            <a:r>
              <a:rPr lang="en-US" dirty="0" err="1"/>
              <a:t>yazılım</a:t>
            </a:r>
            <a:r>
              <a:rPr lang="en-US" dirty="0"/>
              <a:t> </a:t>
            </a:r>
            <a:r>
              <a:rPr lang="en-US" dirty="0" err="1"/>
              <a:t>bulaştığını</a:t>
            </a:r>
            <a:r>
              <a:rPr lang="en-US" dirty="0"/>
              <a:t> </a:t>
            </a:r>
            <a:r>
              <a:rPr lang="en-US" dirty="0" err="1"/>
              <a:t>düşünerek</a:t>
            </a:r>
            <a:r>
              <a:rPr lang="en-US" dirty="0"/>
              <a:t> </a:t>
            </a:r>
            <a:r>
              <a:rPr lang="en-US" dirty="0" err="1"/>
              <a:t>kandırılıyor</a:t>
            </a:r>
            <a:r>
              <a:rPr lang="en-US" dirty="0"/>
              <a:t> </a:t>
            </a:r>
            <a:r>
              <a:rPr lang="en-US" dirty="0" err="1"/>
              <a:t>ve</a:t>
            </a:r>
            <a:r>
              <a:rPr lang="en-US" dirty="0"/>
              <a:t> </a:t>
            </a:r>
            <a:r>
              <a:rPr lang="en-US" dirty="0" err="1"/>
              <a:t>bu</a:t>
            </a:r>
            <a:r>
              <a:rPr lang="en-US" dirty="0"/>
              <a:t> </a:t>
            </a:r>
            <a:r>
              <a:rPr lang="en-US" dirty="0" err="1"/>
              <a:t>zararlı</a:t>
            </a:r>
            <a:r>
              <a:rPr lang="en-US" dirty="0"/>
              <a:t> </a:t>
            </a:r>
            <a:r>
              <a:rPr lang="en-US" dirty="0" err="1"/>
              <a:t>yazılımdan</a:t>
            </a:r>
            <a:r>
              <a:rPr lang="en-US" dirty="0"/>
              <a:t> </a:t>
            </a:r>
            <a:r>
              <a:rPr lang="en-US" dirty="0" err="1"/>
              <a:t>kurtulmak</a:t>
            </a:r>
            <a:r>
              <a:rPr lang="en-US" dirty="0"/>
              <a:t> </a:t>
            </a:r>
            <a:r>
              <a:rPr lang="en-US" dirty="0" err="1"/>
              <a:t>için</a:t>
            </a:r>
            <a:r>
              <a:rPr lang="en-US" dirty="0"/>
              <a:t> </a:t>
            </a:r>
            <a:r>
              <a:rPr lang="en-US" dirty="0" err="1"/>
              <a:t>yazılım</a:t>
            </a:r>
            <a:r>
              <a:rPr lang="en-US" dirty="0"/>
              <a:t> </a:t>
            </a:r>
            <a:r>
              <a:rPr lang="en-US" dirty="0" err="1"/>
              <a:t>yüklemelerini</a:t>
            </a:r>
            <a:r>
              <a:rPr lang="en-US" dirty="0"/>
              <a:t> </a:t>
            </a:r>
            <a:r>
              <a:rPr lang="en-US" dirty="0" err="1"/>
              <a:t>istiyorlar</a:t>
            </a:r>
            <a:r>
              <a:rPr lang="en-US" dirty="0"/>
              <a:t> </a:t>
            </a:r>
            <a:br>
              <a:rPr lang="en-US" dirty="0"/>
            </a:br>
            <a:r>
              <a:rPr lang="en-US" dirty="0" err="1"/>
              <a:t>Örneğin</a:t>
            </a:r>
            <a:r>
              <a:rPr lang="en-US" dirty="0"/>
              <a:t> </a:t>
            </a:r>
            <a:r>
              <a:rPr lang="en-US" dirty="0" err="1"/>
              <a:t>internette</a:t>
            </a:r>
            <a:r>
              <a:rPr lang="en-US" dirty="0"/>
              <a:t> </a:t>
            </a:r>
            <a:r>
              <a:rPr lang="en-US" dirty="0" err="1"/>
              <a:t>gezinirken</a:t>
            </a:r>
            <a:r>
              <a:rPr lang="en-US" dirty="0"/>
              <a:t> </a:t>
            </a:r>
            <a:r>
              <a:rPr lang="en-US" dirty="0" err="1"/>
              <a:t>tarayıcınızda</a:t>
            </a:r>
            <a:r>
              <a:rPr lang="en-US" dirty="0"/>
              <a:t> </a:t>
            </a:r>
            <a:r>
              <a:rPr lang="en-US" dirty="0" err="1"/>
              <a:t>meşru</a:t>
            </a:r>
            <a:r>
              <a:rPr lang="en-US" dirty="0"/>
              <a:t> </a:t>
            </a:r>
            <a:r>
              <a:rPr lang="en-US" dirty="0" err="1"/>
              <a:t>görünen</a:t>
            </a:r>
            <a:r>
              <a:rPr lang="en-US" dirty="0"/>
              <a:t> </a:t>
            </a:r>
            <a:r>
              <a:rPr lang="en-US" dirty="0" err="1"/>
              <a:t>açılır</a:t>
            </a:r>
            <a:r>
              <a:rPr lang="en-US" dirty="0"/>
              <a:t> </a:t>
            </a:r>
            <a:r>
              <a:rPr lang="en-US" dirty="0" err="1"/>
              <a:t>pencerelerdir</a:t>
            </a:r>
            <a:r>
              <a:rPr lang="en-US" dirty="0"/>
              <a:t>, “</a:t>
            </a:r>
            <a:r>
              <a:rPr lang="en-US" dirty="0" err="1"/>
              <a:t>Bilgisayarınıza</a:t>
            </a:r>
            <a:r>
              <a:rPr lang="en-US" dirty="0"/>
              <a:t> </a:t>
            </a:r>
            <a:r>
              <a:rPr lang="en-US" dirty="0" err="1"/>
              <a:t>zararlı</a:t>
            </a:r>
            <a:r>
              <a:rPr lang="en-US" dirty="0"/>
              <a:t> casus </a:t>
            </a:r>
            <a:r>
              <a:rPr lang="en-US" dirty="0" err="1"/>
              <a:t>yazılım</a:t>
            </a:r>
            <a:r>
              <a:rPr lang="en-US" dirty="0"/>
              <a:t> </a:t>
            </a:r>
            <a:r>
              <a:rPr lang="en-US" dirty="0" err="1"/>
              <a:t>programlarından</a:t>
            </a:r>
            <a:r>
              <a:rPr lang="en-US" dirty="0"/>
              <a:t> </a:t>
            </a:r>
            <a:r>
              <a:rPr lang="en-US" dirty="0" err="1"/>
              <a:t>etkilenmiş</a:t>
            </a:r>
            <a:r>
              <a:rPr lang="en-US" dirty="0"/>
              <a:t> </a:t>
            </a:r>
            <a:r>
              <a:rPr lang="en-US" dirty="0" err="1"/>
              <a:t>olabilir</a:t>
            </a:r>
            <a:r>
              <a:rPr lang="en-US" dirty="0"/>
              <a:t>.” </a:t>
            </a:r>
            <a:r>
              <a:rPr lang="en-US" dirty="0" err="1"/>
              <a:t>gibi</a:t>
            </a:r>
            <a:r>
              <a:rPr lang="en-US" dirty="0"/>
              <a:t> </a:t>
            </a:r>
            <a:r>
              <a:rPr lang="en-US" dirty="0" err="1"/>
              <a:t>metinlerdir</a:t>
            </a:r>
            <a:r>
              <a:rPr lang="en-US" dirty="0"/>
              <a:t>.</a:t>
            </a: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6880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2.1.3 – Types of Malware and Symptoms</a:t>
            </a:r>
          </a:p>
          <a:p>
            <a:r>
              <a:rPr lang="en-US" dirty="0"/>
              <a:t>2.1.3.1 – Types of Malware</a:t>
            </a:r>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3332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latin typeface="Arial" charset="0"/>
              </a:rPr>
              <a:t>2</a:t>
            </a:r>
            <a:r>
              <a:rPr lang="en-US" sz="1200" b="0" dirty="0"/>
              <a:t>.1 – </a:t>
            </a:r>
            <a:r>
              <a:rPr lang="en-US" dirty="0"/>
              <a:t>Analyzing a Cyberattack</a:t>
            </a:r>
            <a:endParaRPr lang="en-GB" b="0" dirty="0"/>
          </a:p>
          <a:p>
            <a:r>
              <a:rPr lang="en-US" dirty="0"/>
              <a:t>2.1.3 – Types of Malware and Symptoms</a:t>
            </a:r>
          </a:p>
          <a:p>
            <a:r>
              <a:rPr lang="en-US" dirty="0"/>
              <a:t>2.1.3.2 – Symptoms of Malware</a:t>
            </a:r>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92916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205ED5-E8CA-4A61-AA00-23D2467C501E}"/>
              </a:ext>
            </a:extLst>
          </p:cNvPr>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p>
        </p:txBody>
      </p:sp>
      <p:sp>
        <p:nvSpPr>
          <p:cNvPr id="3" name="Alt Başlık 2">
            <a:extLst>
              <a:ext uri="{FF2B5EF4-FFF2-40B4-BE49-F238E27FC236}">
                <a16:creationId xmlns:a16="http://schemas.microsoft.com/office/drawing/2014/main" id="{1665DCEE-CC74-4617-95A6-01841044931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EA25684-CDB4-4ED5-8FC9-C66DE84D5E8B}"/>
              </a:ext>
            </a:extLst>
          </p:cNvPr>
          <p:cNvSpPr>
            <a:spLocks noGrp="1"/>
          </p:cNvSpPr>
          <p:nvPr>
            <p:ph type="dt" sz="half" idx="10"/>
          </p:nvPr>
        </p:nvSpPr>
        <p:spPr/>
        <p:txBody>
          <a:bodyPr/>
          <a:lstStyle/>
          <a:p>
            <a:fld id="{DA5591DD-F5C3-4DD0-BEB7-C399CE5CFDD7}" type="datetimeFigureOut">
              <a:rPr lang="tr-TR" smtClean="0"/>
              <a:t>7.04.2021</a:t>
            </a:fld>
            <a:endParaRPr lang="tr-TR"/>
          </a:p>
        </p:txBody>
      </p:sp>
      <p:sp>
        <p:nvSpPr>
          <p:cNvPr id="5" name="Alt Bilgi Yer Tutucusu 4">
            <a:extLst>
              <a:ext uri="{FF2B5EF4-FFF2-40B4-BE49-F238E27FC236}">
                <a16:creationId xmlns:a16="http://schemas.microsoft.com/office/drawing/2014/main" id="{DE44ED5F-3CF4-43CC-B0E9-6511DB3DB6C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02FD03C-0C0B-436E-A52A-0435BDE9FBBF}"/>
              </a:ext>
            </a:extLst>
          </p:cNvPr>
          <p:cNvSpPr>
            <a:spLocks noGrp="1"/>
          </p:cNvSpPr>
          <p:nvPr>
            <p:ph type="sldNum" sz="quarter" idx="12"/>
          </p:nvPr>
        </p:nvSpPr>
        <p:spPr/>
        <p:txBody>
          <a:bodyPr/>
          <a:lstStyle/>
          <a:p>
            <a:fld id="{AFAAFD7C-BDC8-48A0-BBF2-38648E7FC671}" type="slidenum">
              <a:rPr lang="tr-TR" smtClean="0"/>
              <a:t>‹#›</a:t>
            </a:fld>
            <a:endParaRPr lang="tr-TR"/>
          </a:p>
        </p:txBody>
      </p:sp>
    </p:spTree>
    <p:extLst>
      <p:ext uri="{BB962C8B-B14F-4D97-AF65-F5344CB8AC3E}">
        <p14:creationId xmlns:p14="http://schemas.microsoft.com/office/powerpoint/2010/main" val="249676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F9ADEF-0FCC-49F6-9533-8C74FC781F2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15CD5FC-55C4-4986-96A0-DB5D5E7C568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EF28C85-4AD6-41B4-8EBA-913DEE79A820}"/>
              </a:ext>
            </a:extLst>
          </p:cNvPr>
          <p:cNvSpPr>
            <a:spLocks noGrp="1"/>
          </p:cNvSpPr>
          <p:nvPr>
            <p:ph type="dt" sz="half" idx="10"/>
          </p:nvPr>
        </p:nvSpPr>
        <p:spPr/>
        <p:txBody>
          <a:bodyPr/>
          <a:lstStyle/>
          <a:p>
            <a:fld id="{648AA797-8F2B-4903-8D4E-5B353ACFCDA6}" type="datetimeFigureOut">
              <a:rPr lang="tr-TR" smtClean="0"/>
              <a:t>7.04.2021</a:t>
            </a:fld>
            <a:endParaRPr lang="tr-TR"/>
          </a:p>
        </p:txBody>
      </p:sp>
      <p:sp>
        <p:nvSpPr>
          <p:cNvPr id="5" name="Alt Bilgi Yer Tutucusu 4">
            <a:extLst>
              <a:ext uri="{FF2B5EF4-FFF2-40B4-BE49-F238E27FC236}">
                <a16:creationId xmlns:a16="http://schemas.microsoft.com/office/drawing/2014/main" id="{9DB3D520-DBE9-420E-A840-F704FF47535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5C249B3-95AD-4527-9364-DF6B1A03B3FC}"/>
              </a:ext>
            </a:extLst>
          </p:cNvPr>
          <p:cNvSpPr>
            <a:spLocks noGrp="1"/>
          </p:cNvSpPr>
          <p:nvPr>
            <p:ph type="sldNum" sz="quarter" idx="12"/>
          </p:nvPr>
        </p:nvSpPr>
        <p:spPr/>
        <p:txBody>
          <a:bodyPr/>
          <a:lstStyle/>
          <a:p>
            <a:fld id="{D787364C-3E51-48FA-8B44-0EE9CBF14369}" type="slidenum">
              <a:rPr lang="tr-TR" smtClean="0"/>
              <a:t>‹#›</a:t>
            </a:fld>
            <a:endParaRPr lang="tr-TR"/>
          </a:p>
        </p:txBody>
      </p:sp>
    </p:spTree>
    <p:extLst>
      <p:ext uri="{BB962C8B-B14F-4D97-AF65-F5344CB8AC3E}">
        <p14:creationId xmlns:p14="http://schemas.microsoft.com/office/powerpoint/2010/main" val="1841561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32" r:id="rId15"/>
    <p:sldLayoutId id="2147484033" r:id="rId16"/>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nsights.stackoverflow.com/survey/2019#developer-profile"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www.agyoneticileri.org/" TargetMode="External"/><Relationship Id="rId2" Type="http://schemas.openxmlformats.org/officeDocument/2006/relationships/hyperlink" Target="https://www.netacad.com/portal/teaching" TargetMode="External"/><Relationship Id="rId1" Type="http://schemas.openxmlformats.org/officeDocument/2006/relationships/slideLayout" Target="../slideLayouts/slideLayout10.xml"/><Relationship Id="rId4" Type="http://schemas.openxmlformats.org/officeDocument/2006/relationships/hyperlink" Target="http://www.arzukilitci.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www.securityfocus.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6" y="3809526"/>
            <a:ext cx="2557721" cy="902174"/>
          </a:xfrm>
        </p:spPr>
        <p:txBody>
          <a:bodyPr/>
          <a:lstStyle/>
          <a:p>
            <a:r>
              <a:rPr lang="en-US" dirty="0"/>
              <a:t>Introduction to Cybersecurity v2.1</a:t>
            </a:r>
          </a:p>
          <a:p>
            <a:endParaRPr lang="en-US" dirty="0"/>
          </a:p>
        </p:txBody>
      </p:sp>
      <p:sp>
        <p:nvSpPr>
          <p:cNvPr id="4" name="Title 1">
            <a:extLst>
              <a:ext uri="{FF2B5EF4-FFF2-40B4-BE49-F238E27FC236}">
                <a16:creationId xmlns:a16="http://schemas.microsoft.com/office/drawing/2014/main" id="{3769D6C6-6B69-9E4D-A64B-76D19114E56E}"/>
              </a:ext>
            </a:extLst>
          </p:cNvPr>
          <p:cNvSpPr txBox="1">
            <a:spLocks/>
          </p:cNvSpPr>
          <p:nvPr/>
        </p:nvSpPr>
        <p:spPr bwMode="auto">
          <a:xfrm>
            <a:off x="679731" y="1153539"/>
            <a:ext cx="7277853" cy="172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3600" b="0" i="0" kern="1200" spc="0" baseline="0">
                <a:solidFill>
                  <a:srgbClr val="38C6F4"/>
                </a:solidFill>
                <a:latin typeface="+mj-lt"/>
                <a:ea typeface="ＭＳ Ｐゴシック"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ctr"/>
            <a:r>
              <a:rPr lang="en-US"/>
              <a:t>Siber Güvenliğe Giriş Eğitimi</a:t>
            </a:r>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Sızma Yöntemleri</a:t>
            </a:r>
            <a:br>
              <a:rPr lang="en-US" altLang="en-US" sz="1600" dirty="0"/>
            </a:br>
            <a:r>
              <a:rPr lang="tr-TR" dirty="0"/>
              <a:t>Sosyal </a:t>
            </a:r>
            <a:r>
              <a:rPr lang="en-US" dirty="0"/>
              <a:t>M</a:t>
            </a:r>
            <a:r>
              <a:rPr lang="tr-TR" dirty="0" err="1"/>
              <a:t>ühendislik</a:t>
            </a:r>
            <a:r>
              <a:rPr lang="en-US" dirty="0"/>
              <a:t> </a:t>
            </a:r>
            <a:r>
              <a:rPr lang="en-US" sz="1800" dirty="0"/>
              <a:t>(Social Engineering )</a:t>
            </a:r>
            <a:endParaRPr lang="en-CA" altLang="en-US" sz="1800" dirty="0">
              <a:solidFill>
                <a:srgbClr val="FF0000"/>
              </a:solidFill>
            </a:endParaRPr>
          </a:p>
        </p:txBody>
      </p:sp>
      <p:sp>
        <p:nvSpPr>
          <p:cNvPr id="3" name="Content Placeholder 2"/>
          <p:cNvSpPr>
            <a:spLocks noGrp="1"/>
          </p:cNvSpPr>
          <p:nvPr>
            <p:ph idx="1"/>
          </p:nvPr>
        </p:nvSpPr>
        <p:spPr>
          <a:xfrm>
            <a:off x="145357" y="798944"/>
            <a:ext cx="8853286" cy="4155319"/>
          </a:xfrm>
        </p:spPr>
        <p:txBody>
          <a:bodyPr/>
          <a:lstStyle/>
          <a:p>
            <a:pPr>
              <a:lnSpc>
                <a:spcPct val="150000"/>
              </a:lnSpc>
            </a:pPr>
            <a:r>
              <a:rPr lang="en-US" dirty="0" err="1"/>
              <a:t>Sosyal</a:t>
            </a:r>
            <a:r>
              <a:rPr lang="en-US" dirty="0"/>
              <a:t> </a:t>
            </a:r>
            <a:r>
              <a:rPr lang="en-US" dirty="0" err="1"/>
              <a:t>Mühendislik</a:t>
            </a:r>
            <a:r>
              <a:rPr lang="en-US" dirty="0"/>
              <a:t> – </a:t>
            </a:r>
            <a:r>
              <a:rPr lang="en-US" dirty="0" err="1"/>
              <a:t>eylem</a:t>
            </a:r>
            <a:r>
              <a:rPr lang="en-US" dirty="0"/>
              <a:t> </a:t>
            </a:r>
            <a:r>
              <a:rPr lang="en-US" dirty="0" err="1"/>
              <a:t>yapmak</a:t>
            </a:r>
            <a:r>
              <a:rPr lang="en-US" dirty="0"/>
              <a:t> </a:t>
            </a:r>
            <a:r>
              <a:rPr lang="en-US" dirty="0" err="1"/>
              <a:t>üzere</a:t>
            </a:r>
            <a:r>
              <a:rPr lang="en-US" dirty="0"/>
              <a:t> </a:t>
            </a:r>
            <a:r>
              <a:rPr lang="en-US" dirty="0" err="1"/>
              <a:t>farklı</a:t>
            </a:r>
            <a:r>
              <a:rPr lang="en-US" dirty="0"/>
              <a:t> </a:t>
            </a:r>
            <a:r>
              <a:rPr lang="en-US" dirty="0" err="1"/>
              <a:t>kişi</a:t>
            </a:r>
            <a:r>
              <a:rPr lang="en-US" dirty="0"/>
              <a:t> </a:t>
            </a:r>
            <a:r>
              <a:rPr lang="en-US" dirty="0" err="1"/>
              <a:t>gibi</a:t>
            </a:r>
            <a:r>
              <a:rPr lang="en-US" dirty="0"/>
              <a:t> </a:t>
            </a:r>
            <a:r>
              <a:rPr lang="en-US" dirty="0" err="1"/>
              <a:t>gözükme</a:t>
            </a:r>
            <a:r>
              <a:rPr lang="en-US" dirty="0"/>
              <a:t> </a:t>
            </a:r>
            <a:r>
              <a:rPr lang="en-US" dirty="0" err="1"/>
              <a:t>veya</a:t>
            </a:r>
            <a:r>
              <a:rPr lang="en-US" dirty="0"/>
              <a:t> </a:t>
            </a:r>
            <a:r>
              <a:rPr lang="en-US" dirty="0" err="1"/>
              <a:t>gizli</a:t>
            </a:r>
            <a:r>
              <a:rPr lang="en-US" dirty="0"/>
              <a:t> </a:t>
            </a:r>
            <a:r>
              <a:rPr lang="en-US" dirty="0" err="1"/>
              <a:t>bilglerin</a:t>
            </a:r>
            <a:r>
              <a:rPr lang="en-US" dirty="0"/>
              <a:t> </a:t>
            </a:r>
            <a:r>
              <a:rPr lang="en-US" dirty="0" err="1"/>
              <a:t>ele</a:t>
            </a:r>
            <a:r>
              <a:rPr lang="en-US" dirty="0"/>
              <a:t> </a:t>
            </a:r>
            <a:r>
              <a:rPr lang="en-US" dirty="0" err="1"/>
              <a:t>geçirilmesi</a:t>
            </a:r>
            <a:endParaRPr lang="en-US" dirty="0"/>
          </a:p>
          <a:p>
            <a:pPr lvl="1">
              <a:lnSpc>
                <a:spcPct val="150000"/>
              </a:lnSpc>
            </a:pPr>
            <a:r>
              <a:rPr lang="en-US" b="1" dirty="0"/>
              <a:t>Pretexting</a:t>
            </a:r>
            <a:r>
              <a:rPr lang="en-US" dirty="0"/>
              <a:t> (</a:t>
            </a:r>
            <a:r>
              <a:rPr lang="en-US" dirty="0" err="1"/>
              <a:t>Sahte</a:t>
            </a:r>
            <a:r>
              <a:rPr lang="en-US" dirty="0"/>
              <a:t> </a:t>
            </a:r>
            <a:r>
              <a:rPr lang="en-US" dirty="0" err="1"/>
              <a:t>Senaryolar</a:t>
            </a:r>
            <a:r>
              <a:rPr lang="en-US" dirty="0"/>
              <a:t> </a:t>
            </a:r>
            <a:r>
              <a:rPr lang="en-US" dirty="0" err="1"/>
              <a:t>Uydurmak</a:t>
            </a:r>
            <a:r>
              <a:rPr lang="en-US" dirty="0"/>
              <a:t>)- </a:t>
            </a:r>
            <a:r>
              <a:rPr lang="tr-TR" dirty="0"/>
              <a:t>bir saldırgan bir kişiyi arar ve ayrıcalıklı verilere erişim elde etmek amacıyla onlara yalan söyler.</a:t>
            </a:r>
            <a:endParaRPr lang="en-US" dirty="0"/>
          </a:p>
          <a:p>
            <a:pPr lvl="1">
              <a:lnSpc>
                <a:spcPct val="150000"/>
              </a:lnSpc>
            </a:pPr>
            <a:r>
              <a:rPr lang="en-US" b="1" dirty="0"/>
              <a:t>Tailgating</a:t>
            </a:r>
            <a:r>
              <a:rPr lang="en-US" dirty="0"/>
              <a:t> (</a:t>
            </a:r>
            <a:r>
              <a:rPr lang="en-US" dirty="0" err="1"/>
              <a:t>Çok</a:t>
            </a:r>
            <a:r>
              <a:rPr lang="en-US" dirty="0"/>
              <a:t> Yakın </a:t>
            </a:r>
            <a:r>
              <a:rPr lang="en-US" dirty="0" err="1"/>
              <a:t>Gitmek</a:t>
            </a:r>
            <a:r>
              <a:rPr lang="en-US" dirty="0"/>
              <a:t>)- </a:t>
            </a:r>
            <a:r>
              <a:rPr lang="en-US" dirty="0" err="1"/>
              <a:t>girmenin</a:t>
            </a:r>
            <a:r>
              <a:rPr lang="en-US" dirty="0"/>
              <a:t> </a:t>
            </a:r>
            <a:r>
              <a:rPr lang="en-US" dirty="0" err="1"/>
              <a:t>izne</a:t>
            </a:r>
            <a:r>
              <a:rPr lang="en-US" dirty="0"/>
              <a:t> </a:t>
            </a:r>
            <a:r>
              <a:rPr lang="en-US" dirty="0" err="1"/>
              <a:t>tabi</a:t>
            </a:r>
            <a:r>
              <a:rPr lang="en-US" dirty="0"/>
              <a:t> </a:t>
            </a:r>
            <a:r>
              <a:rPr lang="en-US" dirty="0" err="1"/>
              <a:t>olduğu</a:t>
            </a:r>
            <a:r>
              <a:rPr lang="en-US" dirty="0"/>
              <a:t> </a:t>
            </a:r>
            <a:r>
              <a:rPr lang="en-US" dirty="0" err="1"/>
              <a:t>bir</a:t>
            </a:r>
            <a:r>
              <a:rPr lang="en-US" dirty="0"/>
              <a:t> </a:t>
            </a:r>
            <a:r>
              <a:rPr lang="en-US" dirty="0" err="1"/>
              <a:t>yere</a:t>
            </a:r>
            <a:r>
              <a:rPr lang="en-US" dirty="0"/>
              <a:t> </a:t>
            </a:r>
            <a:r>
              <a:rPr lang="en-US" dirty="0" err="1"/>
              <a:t>yetkisiz</a:t>
            </a:r>
            <a:r>
              <a:rPr lang="en-US" dirty="0"/>
              <a:t> </a:t>
            </a:r>
            <a:r>
              <a:rPr lang="en-US" dirty="0" err="1"/>
              <a:t>bir</a:t>
            </a:r>
            <a:r>
              <a:rPr lang="en-US" dirty="0"/>
              <a:t> </a:t>
            </a:r>
            <a:r>
              <a:rPr lang="en-US" dirty="0" err="1"/>
              <a:t>kişinin</a:t>
            </a:r>
            <a:r>
              <a:rPr lang="en-US" dirty="0"/>
              <a:t> (</a:t>
            </a:r>
            <a:r>
              <a:rPr lang="en-US" dirty="0" err="1"/>
              <a:t>saldırganın</a:t>
            </a:r>
            <a:r>
              <a:rPr lang="en-US" dirty="0"/>
              <a:t>) </a:t>
            </a:r>
            <a:r>
              <a:rPr lang="en-US" dirty="0" err="1"/>
              <a:t>yetkili</a:t>
            </a:r>
            <a:r>
              <a:rPr lang="en-US" dirty="0"/>
              <a:t> </a:t>
            </a:r>
            <a:r>
              <a:rPr lang="en-US" dirty="0" err="1"/>
              <a:t>bir</a:t>
            </a:r>
            <a:r>
              <a:rPr lang="en-US" dirty="0"/>
              <a:t> </a:t>
            </a:r>
            <a:r>
              <a:rPr lang="en-US" dirty="0" err="1"/>
              <a:t>kişinin</a:t>
            </a:r>
            <a:r>
              <a:rPr lang="en-US" dirty="0"/>
              <a:t> </a:t>
            </a:r>
            <a:r>
              <a:rPr lang="en-US" dirty="0" err="1"/>
              <a:t>arkasına</a:t>
            </a:r>
            <a:r>
              <a:rPr lang="en-US" dirty="0"/>
              <a:t> </a:t>
            </a:r>
            <a:r>
              <a:rPr lang="en-US" dirty="0" err="1"/>
              <a:t>kuyruk</a:t>
            </a:r>
            <a:r>
              <a:rPr lang="en-US" dirty="0"/>
              <a:t> </a:t>
            </a:r>
            <a:r>
              <a:rPr lang="en-US" dirty="0" err="1"/>
              <a:t>misali</a:t>
            </a:r>
            <a:r>
              <a:rPr lang="en-US" dirty="0"/>
              <a:t> </a:t>
            </a:r>
            <a:r>
              <a:rPr lang="en-US" dirty="0" err="1"/>
              <a:t>eklenerek</a:t>
            </a:r>
            <a:r>
              <a:rPr lang="en-US" dirty="0"/>
              <a:t> </a:t>
            </a:r>
            <a:r>
              <a:rPr lang="en-US" dirty="0" err="1"/>
              <a:t>girmeye</a:t>
            </a:r>
            <a:r>
              <a:rPr lang="en-US" dirty="0"/>
              <a:t> </a:t>
            </a:r>
            <a:r>
              <a:rPr lang="en-US" dirty="0" err="1"/>
              <a:t>çalışmasına</a:t>
            </a:r>
            <a:r>
              <a:rPr lang="en-US" dirty="0"/>
              <a:t> </a:t>
            </a:r>
            <a:r>
              <a:rPr lang="en-US" dirty="0" err="1"/>
              <a:t>denir</a:t>
            </a:r>
            <a:r>
              <a:rPr lang="en-US" dirty="0"/>
              <a:t>.</a:t>
            </a:r>
          </a:p>
          <a:p>
            <a:pPr lvl="1">
              <a:lnSpc>
                <a:spcPct val="150000"/>
              </a:lnSpc>
            </a:pPr>
            <a:r>
              <a:rPr lang="en-US" b="1" dirty="0">
                <a:solidFill>
                  <a:srgbClr val="FF0000"/>
                </a:solidFill>
              </a:rPr>
              <a:t>Something for something </a:t>
            </a:r>
            <a:r>
              <a:rPr lang="en-US" b="1" dirty="0"/>
              <a:t>(</a:t>
            </a:r>
            <a:r>
              <a:rPr lang="tr-TR" dirty="0"/>
              <a:t>Bir şey için bir şey </a:t>
            </a:r>
            <a:r>
              <a:rPr lang="en-US" dirty="0"/>
              <a:t>) </a:t>
            </a:r>
            <a:r>
              <a:rPr lang="en-US" b="1" dirty="0"/>
              <a:t>(Quid pro quo)</a:t>
            </a:r>
            <a:r>
              <a:rPr lang="en-US" dirty="0"/>
              <a:t> - </a:t>
            </a:r>
            <a:r>
              <a:rPr lang="tr-TR" dirty="0"/>
              <a:t>bir saldırgan bir şey karşılığında </a:t>
            </a:r>
            <a:r>
              <a:rPr lang="en-US" dirty="0" err="1"/>
              <a:t>diğer</a:t>
            </a:r>
            <a:r>
              <a:rPr lang="en-US" dirty="0"/>
              <a:t> </a:t>
            </a:r>
            <a:r>
              <a:rPr lang="en-US" dirty="0" err="1"/>
              <a:t>taraftan</a:t>
            </a:r>
            <a:r>
              <a:rPr lang="en-US" dirty="0"/>
              <a:t> </a:t>
            </a:r>
            <a:r>
              <a:rPr lang="tr-TR" dirty="0"/>
              <a:t>kişisel bilgi ister. (</a:t>
            </a:r>
            <a:r>
              <a:rPr lang="en-US" b="1" dirty="0">
                <a:solidFill>
                  <a:srgbClr val="FF0000"/>
                </a:solidFill>
              </a:rPr>
              <a:t>if you don't pay the product, you are the product!)</a:t>
            </a:r>
          </a:p>
        </p:txBody>
      </p:sp>
      <p:pic>
        <p:nvPicPr>
          <p:cNvPr id="5" name="Picture 4">
            <a:extLst>
              <a:ext uri="{FF2B5EF4-FFF2-40B4-BE49-F238E27FC236}">
                <a16:creationId xmlns:a16="http://schemas.microsoft.com/office/drawing/2014/main" id="{9A9F83AF-A2E5-4AD0-99BF-B065B91A4154}"/>
              </a:ext>
            </a:extLst>
          </p:cNvPr>
          <p:cNvPicPr>
            <a:picLocks noChangeAspect="1"/>
          </p:cNvPicPr>
          <p:nvPr/>
        </p:nvPicPr>
        <p:blipFill>
          <a:blip r:embed="rId3"/>
          <a:stretch>
            <a:fillRect/>
          </a:stretch>
        </p:blipFill>
        <p:spPr>
          <a:xfrm>
            <a:off x="6889176" y="3302000"/>
            <a:ext cx="1650332" cy="1408081"/>
          </a:xfrm>
          <a:prstGeom prst="rect">
            <a:avLst/>
          </a:prstGeom>
        </p:spPr>
      </p:pic>
    </p:spTree>
    <p:extLst>
      <p:ext uri="{BB962C8B-B14F-4D97-AF65-F5344CB8AC3E}">
        <p14:creationId xmlns:p14="http://schemas.microsoft.com/office/powerpoint/2010/main" val="5284000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Sızma Yöntemleri</a:t>
            </a:r>
            <a:br>
              <a:rPr lang="en-US" altLang="en-US" sz="1600" dirty="0"/>
            </a:br>
            <a:r>
              <a:rPr lang="tr-TR" dirty="0" err="1"/>
              <a:t>Wi</a:t>
            </a:r>
            <a:r>
              <a:rPr lang="tr-TR" dirty="0"/>
              <a:t>-Fi Şifre Kırma</a:t>
            </a:r>
            <a:endParaRPr lang="en-CA" altLang="en-US" sz="1800" dirty="0">
              <a:solidFill>
                <a:srgbClr val="FF0000"/>
              </a:solidFill>
            </a:endParaRPr>
          </a:p>
        </p:txBody>
      </p:sp>
      <p:sp>
        <p:nvSpPr>
          <p:cNvPr id="3" name="Content Placeholder 2"/>
          <p:cNvSpPr>
            <a:spLocks noGrp="1"/>
          </p:cNvSpPr>
          <p:nvPr>
            <p:ph idx="1"/>
          </p:nvPr>
        </p:nvSpPr>
        <p:spPr>
          <a:xfrm>
            <a:off x="248893" y="1264733"/>
            <a:ext cx="4718892" cy="2891783"/>
          </a:xfrm>
        </p:spPr>
        <p:txBody>
          <a:bodyPr/>
          <a:lstStyle/>
          <a:p>
            <a:r>
              <a:rPr lang="en-US" dirty="0"/>
              <a:t>Wi-Fi </a:t>
            </a:r>
            <a:r>
              <a:rPr lang="en-US" dirty="0" err="1"/>
              <a:t>Şifre</a:t>
            </a:r>
            <a:r>
              <a:rPr lang="en-US" dirty="0"/>
              <a:t> </a:t>
            </a:r>
            <a:r>
              <a:rPr lang="en-US" dirty="0" err="1"/>
              <a:t>Kırma</a:t>
            </a:r>
            <a:r>
              <a:rPr lang="en-US" dirty="0"/>
              <a:t> – </a:t>
            </a:r>
            <a:r>
              <a:rPr lang="en-US" dirty="0" err="1"/>
              <a:t>Şifreleri</a:t>
            </a:r>
            <a:r>
              <a:rPr lang="en-US" dirty="0"/>
              <a:t> </a:t>
            </a:r>
            <a:r>
              <a:rPr lang="en-US" dirty="0" err="1"/>
              <a:t>ortaya</a:t>
            </a:r>
            <a:r>
              <a:rPr lang="en-US" dirty="0"/>
              <a:t> </a:t>
            </a:r>
            <a:r>
              <a:rPr lang="en-US" dirty="0" err="1"/>
              <a:t>çıkarma</a:t>
            </a:r>
            <a:endParaRPr lang="en-US" dirty="0"/>
          </a:p>
          <a:p>
            <a:pPr lvl="1"/>
            <a:r>
              <a:rPr lang="en-US" b="1" dirty="0" err="1"/>
              <a:t>Sosyal</a:t>
            </a:r>
            <a:r>
              <a:rPr lang="en-US" b="1" dirty="0"/>
              <a:t> </a:t>
            </a:r>
            <a:r>
              <a:rPr lang="en-US" b="1" dirty="0" err="1"/>
              <a:t>Mühendislik</a:t>
            </a:r>
            <a:r>
              <a:rPr lang="en-US" b="1" dirty="0"/>
              <a:t> </a:t>
            </a:r>
            <a:r>
              <a:rPr lang="en-US" dirty="0"/>
              <a:t>- </a:t>
            </a:r>
            <a:r>
              <a:rPr lang="tr-TR" dirty="0"/>
              <a:t>Saldırgan, parolayı bilen bir kişi</a:t>
            </a:r>
            <a:r>
              <a:rPr lang="en-US" dirty="0"/>
              <a:t>den </a:t>
            </a:r>
            <a:r>
              <a:rPr lang="en-US" dirty="0" err="1"/>
              <a:t>parolayı</a:t>
            </a:r>
            <a:r>
              <a:rPr lang="en-US" dirty="0"/>
              <a:t> </a:t>
            </a:r>
            <a:r>
              <a:rPr lang="en-US" dirty="0" err="1"/>
              <a:t>elde</a:t>
            </a:r>
            <a:r>
              <a:rPr lang="en-US" dirty="0"/>
              <a:t> </a:t>
            </a:r>
            <a:r>
              <a:rPr lang="en-US" dirty="0" err="1"/>
              <a:t>etmeye</a:t>
            </a:r>
            <a:r>
              <a:rPr lang="en-US" dirty="0"/>
              <a:t> </a:t>
            </a:r>
            <a:r>
              <a:rPr lang="en-US" dirty="0" err="1"/>
              <a:t>çalışır</a:t>
            </a:r>
            <a:r>
              <a:rPr lang="en-US" dirty="0"/>
              <a:t>.</a:t>
            </a:r>
          </a:p>
          <a:p>
            <a:pPr lvl="1"/>
            <a:r>
              <a:rPr lang="tr-TR" b="1" dirty="0"/>
              <a:t>Kaba kuvvet saldırıları</a:t>
            </a:r>
            <a:r>
              <a:rPr lang="en-US" b="1" dirty="0"/>
              <a:t> (Brute-force attacks)</a:t>
            </a:r>
            <a:r>
              <a:rPr lang="en-US" dirty="0"/>
              <a:t> - </a:t>
            </a:r>
            <a:r>
              <a:rPr lang="tr-TR" dirty="0"/>
              <a:t>Saldırgan, şifreyi tahmin etmek için birkaç olası şifreyi dener.</a:t>
            </a:r>
          </a:p>
          <a:p>
            <a:pPr lvl="1"/>
            <a:r>
              <a:rPr lang="en-US" b="1" dirty="0" err="1"/>
              <a:t>Teknoloji</a:t>
            </a:r>
            <a:r>
              <a:rPr lang="en-US" b="1" dirty="0"/>
              <a:t> </a:t>
            </a:r>
            <a:r>
              <a:rPr lang="en-US" b="1" dirty="0" err="1"/>
              <a:t>Açıkları</a:t>
            </a:r>
            <a:r>
              <a:rPr lang="en-US" dirty="0"/>
              <a:t> – </a:t>
            </a:r>
            <a:r>
              <a:rPr lang="tr-TR" dirty="0"/>
              <a:t>WPS Açıkları – WPA2 </a:t>
            </a:r>
            <a:r>
              <a:rPr lang="tr-TR" dirty="0" err="1"/>
              <a:t>Crack</a:t>
            </a:r>
            <a:r>
              <a:rPr lang="tr-TR" dirty="0"/>
              <a:t> Açığı. </a:t>
            </a:r>
            <a:r>
              <a:rPr lang="tr-TR" b="1" dirty="0">
                <a:solidFill>
                  <a:srgbClr val="FF0000"/>
                </a:solidFill>
              </a:rPr>
              <a:t>ÇÖZÜM! GÜNCEL YAZILIM!!!</a:t>
            </a:r>
          </a:p>
          <a:p>
            <a:pPr lvl="1"/>
            <a:endParaRPr lang="tr-TR" dirty="0"/>
          </a:p>
          <a:p>
            <a:pPr marL="142875" lvl="1" indent="0">
              <a:buNone/>
            </a:pPr>
            <a:endParaRPr lang="tr-TR" dirty="0"/>
          </a:p>
          <a:p>
            <a:pPr marL="142875" lvl="1" indent="0">
              <a:buNone/>
            </a:pPr>
            <a:endParaRPr lang="tr-TR" dirty="0"/>
          </a:p>
          <a:p>
            <a:pPr lvl="1"/>
            <a:endParaRPr lang="en-US" dirty="0"/>
          </a:p>
        </p:txBody>
      </p:sp>
      <p:pic>
        <p:nvPicPr>
          <p:cNvPr id="2" name="Picture 1">
            <a:extLst>
              <a:ext uri="{FF2B5EF4-FFF2-40B4-BE49-F238E27FC236}">
                <a16:creationId xmlns:a16="http://schemas.microsoft.com/office/drawing/2014/main" id="{A2563ADC-A4F8-4A94-8DAA-72C6306D9017}"/>
              </a:ext>
            </a:extLst>
          </p:cNvPr>
          <p:cNvPicPr>
            <a:picLocks noChangeAspect="1"/>
          </p:cNvPicPr>
          <p:nvPr/>
        </p:nvPicPr>
        <p:blipFill>
          <a:blip r:embed="rId3"/>
          <a:stretch>
            <a:fillRect/>
          </a:stretch>
        </p:blipFill>
        <p:spPr>
          <a:xfrm>
            <a:off x="5164182" y="1466984"/>
            <a:ext cx="3730925" cy="2487283"/>
          </a:xfrm>
          <a:prstGeom prst="rect">
            <a:avLst/>
          </a:prstGeom>
        </p:spPr>
      </p:pic>
    </p:spTree>
    <p:extLst>
      <p:ext uri="{BB962C8B-B14F-4D97-AF65-F5344CB8AC3E}">
        <p14:creationId xmlns:p14="http://schemas.microsoft.com/office/powerpoint/2010/main" val="421863548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F0D7354E-BBE6-47B5-8D61-411B69BD3BA7}"/>
              </a:ext>
            </a:extLst>
          </p:cNvPr>
          <p:cNvSpPr/>
          <p:nvPr/>
        </p:nvSpPr>
        <p:spPr>
          <a:xfrm>
            <a:off x="562488" y="265472"/>
            <a:ext cx="6122791" cy="369332"/>
          </a:xfrm>
          <a:prstGeom prst="rect">
            <a:avLst/>
          </a:prstGeom>
        </p:spPr>
        <p:txBody>
          <a:bodyPr wrap="square">
            <a:spAutoFit/>
          </a:bodyPr>
          <a:lstStyle/>
          <a:p>
            <a:r>
              <a:rPr lang="tr-TR" b="1" dirty="0">
                <a:solidFill>
                  <a:srgbClr val="000000"/>
                </a:solidFill>
                <a:latin typeface="Tahoma" panose="020B0604030504040204" pitchFamily="34" charset="0"/>
              </a:rPr>
              <a:t>Brute Force nedir? </a:t>
            </a:r>
            <a:endParaRPr lang="tr-TR" dirty="0"/>
          </a:p>
        </p:txBody>
      </p:sp>
      <p:sp>
        <p:nvSpPr>
          <p:cNvPr id="3" name="Dikdörtgen 2">
            <a:extLst>
              <a:ext uri="{FF2B5EF4-FFF2-40B4-BE49-F238E27FC236}">
                <a16:creationId xmlns:a16="http://schemas.microsoft.com/office/drawing/2014/main" id="{1C6D4F00-B24C-4839-8C64-C48609BFE347}"/>
              </a:ext>
            </a:extLst>
          </p:cNvPr>
          <p:cNvSpPr/>
          <p:nvPr/>
        </p:nvSpPr>
        <p:spPr>
          <a:xfrm>
            <a:off x="562489" y="1027820"/>
            <a:ext cx="7880963" cy="2031325"/>
          </a:xfrm>
          <a:prstGeom prst="rect">
            <a:avLst/>
          </a:prstGeom>
        </p:spPr>
        <p:txBody>
          <a:bodyPr wrap="square">
            <a:spAutoFit/>
          </a:bodyPr>
          <a:lstStyle/>
          <a:p>
            <a:pPr algn="just">
              <a:lnSpc>
                <a:spcPct val="200000"/>
              </a:lnSpc>
            </a:pPr>
            <a:r>
              <a:rPr lang="tr-TR" dirty="0">
                <a:solidFill>
                  <a:srgbClr val="000000"/>
                </a:solidFill>
                <a:latin typeface="Tahoma" panose="020B0604030504040204" pitchFamily="34" charset="0"/>
              </a:rPr>
              <a:t>Türkçesi Kaba Kuvvet ve zorlamak anlamlarına gelir. Brute </a:t>
            </a:r>
            <a:r>
              <a:rPr lang="tr-TR" dirty="0" err="1">
                <a:solidFill>
                  <a:srgbClr val="000000"/>
                </a:solidFill>
                <a:latin typeface="Tahoma" panose="020B0604030504040204" pitchFamily="34" charset="0"/>
              </a:rPr>
              <a:t>force</a:t>
            </a:r>
            <a:r>
              <a:rPr lang="tr-TR" dirty="0">
                <a:solidFill>
                  <a:srgbClr val="000000"/>
                </a:solidFill>
                <a:latin typeface="Tahoma" panose="020B0604030504040204" pitchFamily="34" charset="0"/>
              </a:rPr>
              <a:t>, bir sistem şifresini deneme yanılma yoluyla ele geçirmeye çalışmaktır. Bunun için bazı araçlar yapılandırılmış ve kullanılmaktadır. </a:t>
            </a:r>
          </a:p>
          <a:p>
            <a:r>
              <a:rPr lang="tr-TR" b="1" dirty="0">
                <a:solidFill>
                  <a:srgbClr val="000000"/>
                </a:solidFill>
                <a:latin typeface="Tahoma" panose="020B0604030504040204" pitchFamily="34" charset="0"/>
              </a:rPr>
              <a:t>Örnek bazı </a:t>
            </a:r>
            <a:r>
              <a:rPr lang="tr-TR" b="1" dirty="0" err="1">
                <a:solidFill>
                  <a:srgbClr val="000000"/>
                </a:solidFill>
                <a:latin typeface="Tahoma" panose="020B0604030504040204" pitchFamily="34" charset="0"/>
              </a:rPr>
              <a:t>brute</a:t>
            </a:r>
            <a:r>
              <a:rPr lang="tr-TR" b="1" dirty="0">
                <a:solidFill>
                  <a:srgbClr val="000000"/>
                </a:solidFill>
                <a:latin typeface="Tahoma" panose="020B0604030504040204" pitchFamily="34" charset="0"/>
              </a:rPr>
              <a:t> </a:t>
            </a:r>
            <a:r>
              <a:rPr lang="tr-TR" b="1" dirty="0" err="1">
                <a:solidFill>
                  <a:srgbClr val="000000"/>
                </a:solidFill>
                <a:latin typeface="Tahoma" panose="020B0604030504040204" pitchFamily="34" charset="0"/>
              </a:rPr>
              <a:t>forcing</a:t>
            </a:r>
            <a:r>
              <a:rPr lang="tr-TR" b="1" dirty="0">
                <a:solidFill>
                  <a:srgbClr val="000000"/>
                </a:solidFill>
                <a:latin typeface="Tahoma" panose="020B0604030504040204" pitchFamily="34" charset="0"/>
              </a:rPr>
              <a:t> araçları şunlardır: </a:t>
            </a:r>
          </a:p>
        </p:txBody>
      </p:sp>
      <p:sp>
        <p:nvSpPr>
          <p:cNvPr id="4" name="Dikdörtgen 3">
            <a:extLst>
              <a:ext uri="{FF2B5EF4-FFF2-40B4-BE49-F238E27FC236}">
                <a16:creationId xmlns:a16="http://schemas.microsoft.com/office/drawing/2014/main" id="{7531BDD3-B035-46BD-9D02-44AC8B4420A7}"/>
              </a:ext>
            </a:extLst>
          </p:cNvPr>
          <p:cNvSpPr/>
          <p:nvPr/>
        </p:nvSpPr>
        <p:spPr>
          <a:xfrm>
            <a:off x="1402940" y="3175162"/>
            <a:ext cx="2872249" cy="1338828"/>
          </a:xfrm>
          <a:prstGeom prst="rect">
            <a:avLst/>
          </a:prstGeom>
        </p:spPr>
        <p:txBody>
          <a:bodyPr wrap="square" numCol="2">
            <a:spAutoFit/>
          </a:bodyPr>
          <a:lstStyle/>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Hydra</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Medusa</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John </a:t>
            </a:r>
            <a:r>
              <a:rPr lang="tr-TR" dirty="0" err="1">
                <a:solidFill>
                  <a:srgbClr val="000000"/>
                </a:solidFill>
                <a:latin typeface="Tahoma" panose="020B0604030504040204" pitchFamily="34" charset="0"/>
              </a:rPr>
              <a:t>the</a:t>
            </a: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Ripper</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OphCrack</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Ncrack</a:t>
            </a:r>
            <a:r>
              <a:rPr lang="tr-TR" dirty="0">
                <a:solidFill>
                  <a:srgbClr val="000000"/>
                </a:solidFill>
                <a:latin typeface="Tahoma" panose="020B0604030504040204" pitchFamily="34" charset="0"/>
              </a:rPr>
              <a:t> </a:t>
            </a:r>
          </a:p>
        </p:txBody>
      </p:sp>
      <p:sp>
        <p:nvSpPr>
          <p:cNvPr id="5" name="Dikdörtgen 4">
            <a:extLst>
              <a:ext uri="{FF2B5EF4-FFF2-40B4-BE49-F238E27FC236}">
                <a16:creationId xmlns:a16="http://schemas.microsoft.com/office/drawing/2014/main" id="{5B2E7C56-140D-4BD7-9979-9BDD0D6BA775}"/>
              </a:ext>
            </a:extLst>
          </p:cNvPr>
          <p:cNvSpPr/>
          <p:nvPr/>
        </p:nvSpPr>
        <p:spPr>
          <a:xfrm>
            <a:off x="4502970" y="3050454"/>
            <a:ext cx="4572000" cy="1697901"/>
          </a:xfrm>
          <a:prstGeom prst="rect">
            <a:avLst/>
          </a:prstGeom>
        </p:spPr>
        <p:txBody>
          <a:bodyPr>
            <a:spAutoFit/>
          </a:bodyPr>
          <a:lstStyle/>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Aircrack-ng</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Rainbow</a:t>
            </a: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Crack</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Cain</a:t>
            </a: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and</a:t>
            </a: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Abel</a:t>
            </a:r>
            <a:r>
              <a:rPr lang="tr-TR" dirty="0">
                <a:solidFill>
                  <a:srgbClr val="000000"/>
                </a:solidFill>
                <a:latin typeface="Tahoma" panose="020B0604030504040204" pitchFamily="34" charset="0"/>
              </a:rPr>
              <a:t> </a:t>
            </a:r>
          </a:p>
          <a:p>
            <a:pPr>
              <a:lnSpc>
                <a:spcPct val="150000"/>
              </a:lnSpc>
            </a:pPr>
            <a:r>
              <a:rPr lang="tr-TR" dirty="0">
                <a:solidFill>
                  <a:srgbClr val="000000"/>
                </a:solidFill>
                <a:latin typeface="Tahoma" panose="020B0604030504040204" pitchFamily="34" charset="0"/>
              </a:rPr>
              <a:t>• </a:t>
            </a:r>
            <a:r>
              <a:rPr lang="tr-TR" dirty="0" err="1">
                <a:solidFill>
                  <a:srgbClr val="000000"/>
                </a:solidFill>
                <a:latin typeface="Tahoma" panose="020B0604030504040204" pitchFamily="34" charset="0"/>
              </a:rPr>
              <a:t>Hashcat</a:t>
            </a:r>
            <a:r>
              <a:rPr lang="tr-TR" dirty="0">
                <a:solidFill>
                  <a:srgbClr val="000000"/>
                </a:solidFill>
                <a:latin typeface="Tahoma" panose="020B0604030504040204" pitchFamily="34" charset="0"/>
              </a:rPr>
              <a:t> </a:t>
            </a:r>
          </a:p>
        </p:txBody>
      </p:sp>
    </p:spTree>
    <p:extLst>
      <p:ext uri="{BB962C8B-B14F-4D97-AF65-F5344CB8AC3E}">
        <p14:creationId xmlns:p14="http://schemas.microsoft.com/office/powerpoint/2010/main" val="1356715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Sızma Yöntemleri</a:t>
            </a:r>
            <a:br>
              <a:rPr lang="en-US" altLang="en-US" sz="1600" dirty="0"/>
            </a:br>
            <a:r>
              <a:rPr lang="en-US" dirty="0"/>
              <a:t>Phishing (</a:t>
            </a:r>
            <a:r>
              <a:rPr lang="en-US" dirty="0" err="1"/>
              <a:t>Oltalama</a:t>
            </a:r>
            <a:r>
              <a:rPr lang="en-US" dirty="0"/>
              <a:t>/</a:t>
            </a:r>
            <a:r>
              <a:rPr lang="en-US" dirty="0" err="1"/>
              <a:t>Yemleme</a:t>
            </a:r>
            <a:r>
              <a:rPr lang="en-US" dirty="0"/>
              <a:t>)</a:t>
            </a:r>
            <a:endParaRPr lang="en-CA" altLang="en-US" sz="1800" dirty="0">
              <a:solidFill>
                <a:srgbClr val="FF0000"/>
              </a:solidFill>
            </a:endParaRPr>
          </a:p>
        </p:txBody>
      </p:sp>
      <p:sp>
        <p:nvSpPr>
          <p:cNvPr id="3" name="Content Placeholder 2"/>
          <p:cNvSpPr>
            <a:spLocks noGrp="1"/>
          </p:cNvSpPr>
          <p:nvPr>
            <p:ph idx="1"/>
          </p:nvPr>
        </p:nvSpPr>
        <p:spPr>
          <a:xfrm>
            <a:off x="248892" y="798944"/>
            <a:ext cx="8853286" cy="4155319"/>
          </a:xfrm>
        </p:spPr>
        <p:txBody>
          <a:bodyPr/>
          <a:lstStyle/>
          <a:p>
            <a:r>
              <a:rPr lang="en-US" b="1" dirty="0"/>
              <a:t>Phishing </a:t>
            </a:r>
            <a:r>
              <a:rPr lang="en-US" dirty="0"/>
              <a:t>(</a:t>
            </a:r>
            <a:r>
              <a:rPr lang="en-US" dirty="0" err="1"/>
              <a:t>Oltalama</a:t>
            </a:r>
            <a:r>
              <a:rPr lang="en-US" dirty="0"/>
              <a:t>)</a:t>
            </a:r>
          </a:p>
          <a:p>
            <a:pPr lvl="1"/>
            <a:r>
              <a:rPr lang="tr-TR" dirty="0"/>
              <a:t>kötü niyetli taraf meşru ve güvenilir bir kaynaktan geldiği düşünülen sahte bir e-posta gönderir</a:t>
            </a:r>
            <a:endParaRPr lang="en-US" dirty="0"/>
          </a:p>
          <a:p>
            <a:pPr lvl="1"/>
            <a:r>
              <a:rPr lang="tr-TR" dirty="0"/>
              <a:t>alıcıyı cihazlarına kötü amaçlı yazılım yüklemeye veya kişisel veya finansal bilgileri paylaşmaya yönlendirmek</a:t>
            </a:r>
            <a:endParaRPr lang="en-US" dirty="0"/>
          </a:p>
          <a:p>
            <a:r>
              <a:rPr lang="en-US" b="1" dirty="0"/>
              <a:t>Spear phishing </a:t>
            </a:r>
            <a:r>
              <a:rPr lang="en-US" dirty="0"/>
              <a:t>(</a:t>
            </a:r>
            <a:r>
              <a:rPr lang="en-US" dirty="0" err="1"/>
              <a:t>Hedef</a:t>
            </a:r>
            <a:r>
              <a:rPr lang="en-US" dirty="0"/>
              <a:t> </a:t>
            </a:r>
            <a:r>
              <a:rPr lang="en-US" dirty="0" err="1"/>
              <a:t>Odaklı</a:t>
            </a:r>
            <a:r>
              <a:rPr lang="en-US" dirty="0"/>
              <a:t> </a:t>
            </a:r>
            <a:r>
              <a:rPr lang="en-US" dirty="0" err="1"/>
              <a:t>Oltalama</a:t>
            </a:r>
            <a:r>
              <a:rPr lang="en-US" dirty="0"/>
              <a:t>)</a:t>
            </a:r>
          </a:p>
          <a:p>
            <a:pPr lvl="1"/>
            <a:r>
              <a:rPr lang="tr-TR" dirty="0"/>
              <a:t>hedefi iyi belirlenmiş bir </a:t>
            </a:r>
            <a:r>
              <a:rPr lang="en-US" dirty="0" err="1"/>
              <a:t>oltalama</a:t>
            </a:r>
            <a:r>
              <a:rPr lang="en-US" dirty="0"/>
              <a:t> </a:t>
            </a:r>
            <a:r>
              <a:rPr lang="tr-TR" dirty="0"/>
              <a:t>saldırısı</a:t>
            </a:r>
            <a:endParaRPr lang="en-US" dirty="0"/>
          </a:p>
        </p:txBody>
      </p:sp>
      <p:pic>
        <p:nvPicPr>
          <p:cNvPr id="6" name="Picture 5">
            <a:extLst>
              <a:ext uri="{FF2B5EF4-FFF2-40B4-BE49-F238E27FC236}">
                <a16:creationId xmlns:a16="http://schemas.microsoft.com/office/drawing/2014/main" id="{141BD9A9-D2FA-4B7E-98EF-8942BFA0CDDB}"/>
              </a:ext>
            </a:extLst>
          </p:cNvPr>
          <p:cNvPicPr>
            <a:picLocks noChangeAspect="1"/>
          </p:cNvPicPr>
          <p:nvPr/>
        </p:nvPicPr>
        <p:blipFill>
          <a:blip r:embed="rId3"/>
          <a:stretch>
            <a:fillRect/>
          </a:stretch>
        </p:blipFill>
        <p:spPr>
          <a:xfrm>
            <a:off x="5049672" y="2122873"/>
            <a:ext cx="3845436" cy="2538264"/>
          </a:xfrm>
          <a:prstGeom prst="rect">
            <a:avLst/>
          </a:prstGeom>
        </p:spPr>
      </p:pic>
    </p:spTree>
    <p:extLst>
      <p:ext uri="{BB962C8B-B14F-4D97-AF65-F5344CB8AC3E}">
        <p14:creationId xmlns:p14="http://schemas.microsoft.com/office/powerpoint/2010/main" val="96538318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005B47-23E2-3543-A552-FCFAF2C9DECC}"/>
              </a:ext>
            </a:extLst>
          </p:cNvPr>
          <p:cNvPicPr>
            <a:picLocks noChangeAspect="1"/>
          </p:cNvPicPr>
          <p:nvPr/>
        </p:nvPicPr>
        <p:blipFill>
          <a:blip r:embed="rId2"/>
          <a:stretch>
            <a:fillRect/>
          </a:stretch>
        </p:blipFill>
        <p:spPr>
          <a:xfrm>
            <a:off x="854964" y="0"/>
            <a:ext cx="7434072" cy="5143500"/>
          </a:xfrm>
          <a:prstGeom prst="rect">
            <a:avLst/>
          </a:prstGeom>
        </p:spPr>
      </p:pic>
    </p:spTree>
    <p:extLst>
      <p:ext uri="{BB962C8B-B14F-4D97-AF65-F5344CB8AC3E}">
        <p14:creationId xmlns:p14="http://schemas.microsoft.com/office/powerpoint/2010/main" val="8092094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C9714-9670-F64F-988A-76424E7C81CA}"/>
              </a:ext>
            </a:extLst>
          </p:cNvPr>
          <p:cNvSpPr>
            <a:spLocks noGrp="1"/>
          </p:cNvSpPr>
          <p:nvPr>
            <p:ph idx="1"/>
          </p:nvPr>
        </p:nvSpPr>
        <p:spPr/>
        <p:txBody>
          <a:bodyPr/>
          <a:lstStyle/>
          <a:p>
            <a:pPr marL="0" indent="0">
              <a:buNone/>
            </a:pPr>
            <a:endParaRPr lang="en-TR" dirty="0"/>
          </a:p>
        </p:txBody>
      </p:sp>
      <p:pic>
        <p:nvPicPr>
          <p:cNvPr id="5" name="Picture 4">
            <a:extLst>
              <a:ext uri="{FF2B5EF4-FFF2-40B4-BE49-F238E27FC236}">
                <a16:creationId xmlns:a16="http://schemas.microsoft.com/office/drawing/2014/main" id="{4FD9179C-5D2E-E240-B839-573295CA1DF7}"/>
              </a:ext>
            </a:extLst>
          </p:cNvPr>
          <p:cNvPicPr>
            <a:picLocks noChangeAspect="1"/>
          </p:cNvPicPr>
          <p:nvPr/>
        </p:nvPicPr>
        <p:blipFill>
          <a:blip r:embed="rId2"/>
          <a:stretch>
            <a:fillRect/>
          </a:stretch>
        </p:blipFill>
        <p:spPr>
          <a:xfrm>
            <a:off x="885938" y="0"/>
            <a:ext cx="7372124" cy="5143500"/>
          </a:xfrm>
          <a:prstGeom prst="rect">
            <a:avLst/>
          </a:prstGeom>
        </p:spPr>
      </p:pic>
    </p:spTree>
    <p:extLst>
      <p:ext uri="{BB962C8B-B14F-4D97-AF65-F5344CB8AC3E}">
        <p14:creationId xmlns:p14="http://schemas.microsoft.com/office/powerpoint/2010/main" val="392043324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8D922A-E114-894E-BB29-CB4D72310D9F}"/>
              </a:ext>
            </a:extLst>
          </p:cNvPr>
          <p:cNvPicPr>
            <a:picLocks noChangeAspect="1"/>
          </p:cNvPicPr>
          <p:nvPr/>
        </p:nvPicPr>
        <p:blipFill>
          <a:blip r:embed="rId2"/>
          <a:stretch>
            <a:fillRect/>
          </a:stretch>
        </p:blipFill>
        <p:spPr>
          <a:xfrm>
            <a:off x="828789" y="0"/>
            <a:ext cx="7486422" cy="5143500"/>
          </a:xfrm>
          <a:prstGeom prst="rect">
            <a:avLst/>
          </a:prstGeom>
        </p:spPr>
      </p:pic>
    </p:spTree>
    <p:extLst>
      <p:ext uri="{BB962C8B-B14F-4D97-AF65-F5344CB8AC3E}">
        <p14:creationId xmlns:p14="http://schemas.microsoft.com/office/powerpoint/2010/main" val="15078177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4F7B9B-D16E-414A-84F3-90260F5CAC25}"/>
              </a:ext>
            </a:extLst>
          </p:cNvPr>
          <p:cNvPicPr>
            <a:picLocks noChangeAspect="1"/>
          </p:cNvPicPr>
          <p:nvPr/>
        </p:nvPicPr>
        <p:blipFill>
          <a:blip r:embed="rId2"/>
          <a:stretch>
            <a:fillRect/>
          </a:stretch>
        </p:blipFill>
        <p:spPr>
          <a:xfrm>
            <a:off x="857629" y="0"/>
            <a:ext cx="7428742" cy="5143500"/>
          </a:xfrm>
          <a:prstGeom prst="rect">
            <a:avLst/>
          </a:prstGeom>
        </p:spPr>
      </p:pic>
    </p:spTree>
    <p:extLst>
      <p:ext uri="{BB962C8B-B14F-4D97-AF65-F5344CB8AC3E}">
        <p14:creationId xmlns:p14="http://schemas.microsoft.com/office/powerpoint/2010/main" val="51012816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3753A-6871-4C48-AFC5-BC16FE0D8F97}"/>
              </a:ext>
            </a:extLst>
          </p:cNvPr>
          <p:cNvPicPr>
            <a:picLocks noChangeAspect="1"/>
          </p:cNvPicPr>
          <p:nvPr/>
        </p:nvPicPr>
        <p:blipFill>
          <a:blip r:embed="rId2"/>
          <a:stretch>
            <a:fillRect/>
          </a:stretch>
        </p:blipFill>
        <p:spPr>
          <a:xfrm>
            <a:off x="841292" y="0"/>
            <a:ext cx="7461415" cy="5143500"/>
          </a:xfrm>
          <a:prstGeom prst="rect">
            <a:avLst/>
          </a:prstGeom>
        </p:spPr>
      </p:pic>
    </p:spTree>
    <p:extLst>
      <p:ext uri="{BB962C8B-B14F-4D97-AF65-F5344CB8AC3E}">
        <p14:creationId xmlns:p14="http://schemas.microsoft.com/office/powerpoint/2010/main" val="208330550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Sızma Yöntemleri</a:t>
            </a:r>
            <a:br>
              <a:rPr lang="en-US" altLang="en-US" sz="1600" dirty="0"/>
            </a:br>
            <a:r>
              <a:rPr lang="tr-TR" dirty="0"/>
              <a:t>Güvenlik Açığı Sömürüsü</a:t>
            </a:r>
            <a:r>
              <a:rPr lang="en-US" dirty="0"/>
              <a:t> (Vulnerability Exploitation)</a:t>
            </a:r>
            <a:endParaRPr lang="en-CA" altLang="en-US" sz="1800" dirty="0">
              <a:solidFill>
                <a:srgbClr val="FF0000"/>
              </a:solidFill>
            </a:endParaRPr>
          </a:p>
        </p:txBody>
      </p:sp>
      <p:sp>
        <p:nvSpPr>
          <p:cNvPr id="3" name="Content Placeholder 2"/>
          <p:cNvSpPr>
            <a:spLocks noGrp="1"/>
          </p:cNvSpPr>
          <p:nvPr>
            <p:ph idx="1"/>
          </p:nvPr>
        </p:nvSpPr>
        <p:spPr>
          <a:xfrm>
            <a:off x="248892" y="798944"/>
            <a:ext cx="8853286" cy="2697801"/>
          </a:xfrm>
        </p:spPr>
        <p:txBody>
          <a:bodyPr>
            <a:normAutofit lnSpcReduction="10000"/>
          </a:bodyPr>
          <a:lstStyle/>
          <a:p>
            <a:r>
              <a:rPr lang="tr-TR" b="1" dirty="0"/>
              <a:t>Güvenlik Açığı Sömürüsü</a:t>
            </a:r>
            <a:r>
              <a:rPr lang="en-US" b="1" dirty="0"/>
              <a:t> </a:t>
            </a:r>
            <a:r>
              <a:rPr lang="en-US" dirty="0"/>
              <a:t>– </a:t>
            </a:r>
            <a:r>
              <a:rPr lang="tr-TR" dirty="0"/>
              <a:t>istismar edilecek güvenlik açığı bulmak</a:t>
            </a:r>
            <a:r>
              <a:rPr lang="en-US" dirty="0"/>
              <a:t> </a:t>
            </a:r>
            <a:r>
              <a:rPr lang="en-US" dirty="0" err="1"/>
              <a:t>için</a:t>
            </a:r>
            <a:r>
              <a:rPr lang="en-US" dirty="0"/>
              <a:t> </a:t>
            </a:r>
            <a:r>
              <a:rPr lang="en-US" dirty="0" err="1"/>
              <a:t>tarayın</a:t>
            </a:r>
            <a:endParaRPr lang="en-US" dirty="0"/>
          </a:p>
          <a:p>
            <a:pPr lvl="1"/>
            <a:r>
              <a:rPr lang="tr-TR" b="1" dirty="0"/>
              <a:t>Adım 1 </a:t>
            </a:r>
            <a:r>
              <a:rPr lang="en-US" dirty="0"/>
              <a:t>-</a:t>
            </a:r>
            <a:r>
              <a:rPr lang="tr-TR" dirty="0"/>
              <a:t> Port tarayıcı veya sosyal mühendislik kullanarak hedef sistem hakkında bilgi toplama</a:t>
            </a:r>
            <a:endParaRPr lang="en-US" dirty="0"/>
          </a:p>
          <a:p>
            <a:pPr lvl="1"/>
            <a:r>
              <a:rPr lang="tr-TR" b="1" dirty="0"/>
              <a:t>Adım 2 </a:t>
            </a:r>
            <a:r>
              <a:rPr lang="en-US" dirty="0"/>
              <a:t>-</a:t>
            </a:r>
            <a:r>
              <a:rPr lang="tr-TR" dirty="0"/>
              <a:t> Adım 1'den öğrenilen bilgileri belirleme</a:t>
            </a:r>
            <a:endParaRPr lang="en-US" dirty="0"/>
          </a:p>
          <a:p>
            <a:pPr lvl="1"/>
            <a:r>
              <a:rPr lang="en-US" b="1" dirty="0" err="1"/>
              <a:t>Adım</a:t>
            </a:r>
            <a:r>
              <a:rPr lang="en-US" b="1" dirty="0"/>
              <a:t> 3 </a:t>
            </a:r>
            <a:r>
              <a:rPr lang="en-US" dirty="0"/>
              <a:t>-</a:t>
            </a:r>
            <a:r>
              <a:rPr lang="en-US" b="1" dirty="0"/>
              <a:t> </a:t>
            </a:r>
            <a:r>
              <a:rPr lang="tr-TR" dirty="0"/>
              <a:t>Güvenlik açığı</a:t>
            </a:r>
            <a:r>
              <a:rPr lang="en-US" dirty="0"/>
              <a:t> </a:t>
            </a:r>
            <a:r>
              <a:rPr lang="en-US" dirty="0" err="1"/>
              <a:t>arama</a:t>
            </a:r>
            <a:endParaRPr lang="en-US" dirty="0"/>
          </a:p>
          <a:p>
            <a:pPr lvl="1"/>
            <a:r>
              <a:rPr lang="en-US" b="1" dirty="0" err="1"/>
              <a:t>Adım</a:t>
            </a:r>
            <a:r>
              <a:rPr lang="en-US" b="1" dirty="0"/>
              <a:t> 4 </a:t>
            </a:r>
            <a:r>
              <a:rPr lang="en-US" dirty="0"/>
              <a:t>-</a:t>
            </a:r>
            <a:r>
              <a:rPr lang="en-US" b="1" dirty="0"/>
              <a:t> </a:t>
            </a:r>
            <a:r>
              <a:rPr lang="tr-TR" dirty="0"/>
              <a:t>Bilinen bir istismar</a:t>
            </a:r>
            <a:r>
              <a:rPr lang="en-US" dirty="0" err="1"/>
              <a:t>ı</a:t>
            </a:r>
            <a:r>
              <a:rPr lang="en-US" dirty="0"/>
              <a:t> (exploit)</a:t>
            </a:r>
            <a:r>
              <a:rPr lang="tr-TR" dirty="0"/>
              <a:t> kullanma veya yeni bir istismar yazma</a:t>
            </a:r>
            <a:endParaRPr lang="en-US" dirty="0"/>
          </a:p>
          <a:p>
            <a:r>
              <a:rPr lang="en-US" b="1" dirty="0" err="1"/>
              <a:t>Gelişmiş</a:t>
            </a:r>
            <a:r>
              <a:rPr lang="en-US" b="1" dirty="0"/>
              <a:t> </a:t>
            </a:r>
            <a:r>
              <a:rPr lang="en-US" b="1" dirty="0" err="1"/>
              <a:t>Kalıcı</a:t>
            </a:r>
            <a:r>
              <a:rPr lang="en-US" b="1" dirty="0"/>
              <a:t> </a:t>
            </a:r>
            <a:r>
              <a:rPr lang="en-US" b="1" dirty="0" err="1"/>
              <a:t>Tehdit</a:t>
            </a:r>
            <a:r>
              <a:rPr lang="en-US" b="1" dirty="0"/>
              <a:t> (Advanced Persistent Threat – APT) </a:t>
            </a:r>
            <a:r>
              <a:rPr lang="en-US" dirty="0"/>
              <a:t>– </a:t>
            </a:r>
            <a:r>
              <a:rPr lang="tr-TR" dirty="0"/>
              <a:t>belirli bir hedefe karşı çok aşamalı, uzun vadeli, gizli ve gelişmiş bir operasyon</a:t>
            </a:r>
            <a:endParaRPr lang="en-US" dirty="0"/>
          </a:p>
          <a:p>
            <a:pPr lvl="1"/>
            <a:r>
              <a:rPr lang="tr-TR" dirty="0"/>
              <a:t>genellikle iyi finanse edilir</a:t>
            </a:r>
            <a:endParaRPr lang="en-US" dirty="0"/>
          </a:p>
          <a:p>
            <a:pPr lvl="1"/>
            <a:r>
              <a:rPr lang="tr-TR" dirty="0"/>
              <a:t>özelleştirilmiş kötü amaçlı yazılım </a:t>
            </a:r>
            <a:r>
              <a:rPr lang="en-US" dirty="0" err="1"/>
              <a:t>yayma</a:t>
            </a:r>
            <a:endParaRPr lang="en-US" b="1" dirty="0"/>
          </a:p>
        </p:txBody>
      </p:sp>
      <p:pic>
        <p:nvPicPr>
          <p:cNvPr id="4" name="Picture 3">
            <a:extLst>
              <a:ext uri="{FF2B5EF4-FFF2-40B4-BE49-F238E27FC236}">
                <a16:creationId xmlns:a16="http://schemas.microsoft.com/office/drawing/2014/main" id="{DFCCD264-3D1C-46E7-A425-5166175DF722}"/>
              </a:ext>
            </a:extLst>
          </p:cNvPr>
          <p:cNvPicPr>
            <a:picLocks noChangeAspect="1"/>
          </p:cNvPicPr>
          <p:nvPr/>
        </p:nvPicPr>
        <p:blipFill>
          <a:blip r:embed="rId3"/>
          <a:stretch>
            <a:fillRect/>
          </a:stretch>
        </p:blipFill>
        <p:spPr>
          <a:xfrm>
            <a:off x="1100832" y="3496746"/>
            <a:ext cx="2272588" cy="1449672"/>
          </a:xfrm>
          <a:prstGeom prst="rect">
            <a:avLst/>
          </a:prstGeom>
        </p:spPr>
      </p:pic>
      <p:pic>
        <p:nvPicPr>
          <p:cNvPr id="6" name="Picture 5">
            <a:extLst>
              <a:ext uri="{FF2B5EF4-FFF2-40B4-BE49-F238E27FC236}">
                <a16:creationId xmlns:a16="http://schemas.microsoft.com/office/drawing/2014/main" id="{7E7B4C38-3F7E-4B1F-934B-AF3E5EA18357}"/>
              </a:ext>
            </a:extLst>
          </p:cNvPr>
          <p:cNvPicPr>
            <a:picLocks noChangeAspect="1"/>
          </p:cNvPicPr>
          <p:nvPr/>
        </p:nvPicPr>
        <p:blipFill>
          <a:blip r:embed="rId4"/>
          <a:stretch>
            <a:fillRect/>
          </a:stretch>
        </p:blipFill>
        <p:spPr>
          <a:xfrm>
            <a:off x="3581038" y="3496746"/>
            <a:ext cx="2319471" cy="1434473"/>
          </a:xfrm>
          <a:prstGeom prst="rect">
            <a:avLst/>
          </a:prstGeom>
        </p:spPr>
      </p:pic>
    </p:spTree>
    <p:extLst>
      <p:ext uri="{BB962C8B-B14F-4D97-AF65-F5344CB8AC3E}">
        <p14:creationId xmlns:p14="http://schemas.microsoft.com/office/powerpoint/2010/main" val="123809376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a:t>Bölüm</a:t>
            </a:r>
            <a:r>
              <a:rPr lang="en-US" dirty="0"/>
              <a:t> 2: </a:t>
            </a:r>
            <a:r>
              <a:rPr lang="tr-TR" dirty="0"/>
              <a:t>Saldırılar, Kavramlar ve Teknikler</a:t>
            </a:r>
            <a:endParaRPr lang="en-US" dirty="0"/>
          </a:p>
        </p:txBody>
      </p:sp>
      <p:sp>
        <p:nvSpPr>
          <p:cNvPr id="7" name="Subtitle 6"/>
          <p:cNvSpPr>
            <a:spLocks noGrp="1"/>
          </p:cNvSpPr>
          <p:nvPr>
            <p:ph type="subTitle" idx="1"/>
          </p:nvPr>
        </p:nvSpPr>
        <p:spPr>
          <a:xfrm>
            <a:off x="469496" y="3809526"/>
            <a:ext cx="2557721" cy="902174"/>
          </a:xfrm>
        </p:spPr>
        <p:txBody>
          <a:bodyPr/>
          <a:lstStyle/>
          <a:p>
            <a:r>
              <a:rPr lang="en-US" dirty="0"/>
              <a:t>Introduction to Cybersecurity v2.1</a:t>
            </a:r>
          </a:p>
          <a:p>
            <a:endParaRPr lang="en-US" dirty="0"/>
          </a:p>
        </p:txBody>
      </p:sp>
    </p:spTree>
    <p:extLst>
      <p:ext uri="{BB962C8B-B14F-4D97-AF65-F5344CB8AC3E}">
        <p14:creationId xmlns:p14="http://schemas.microsoft.com/office/powerpoint/2010/main" val="92511991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B9E16-1A8B-0144-B2AA-83D102E716AE}"/>
              </a:ext>
            </a:extLst>
          </p:cNvPr>
          <p:cNvSpPr>
            <a:spLocks noGrp="1"/>
          </p:cNvSpPr>
          <p:nvPr>
            <p:ph idx="1"/>
          </p:nvPr>
        </p:nvSpPr>
        <p:spPr>
          <a:xfrm>
            <a:off x="1123778" y="798944"/>
            <a:ext cx="7612007" cy="1772806"/>
          </a:xfrm>
        </p:spPr>
        <p:txBody>
          <a:bodyPr/>
          <a:lstStyle/>
          <a:p>
            <a:r>
              <a:rPr lang="en-TR" b="1" dirty="0"/>
              <a:t>KEŞİF ATAKLARI </a:t>
            </a:r>
            <a:r>
              <a:rPr lang="en-TR" sz="2400" dirty="0">
                <a:solidFill>
                  <a:schemeClr val="accent4"/>
                </a:solidFill>
                <a:latin typeface="+mj-lt"/>
              </a:rPr>
              <a:t>(</a:t>
            </a:r>
            <a:r>
              <a:rPr lang="en-US" sz="2400" dirty="0">
                <a:solidFill>
                  <a:schemeClr val="accent4"/>
                </a:solidFill>
                <a:latin typeface="+mj-lt"/>
              </a:rPr>
              <a:t>Reconnaissance Attacks)</a:t>
            </a:r>
            <a:endParaRPr lang="en-TR" sz="2400" dirty="0">
              <a:solidFill>
                <a:schemeClr val="accent4"/>
              </a:solidFill>
              <a:latin typeface="+mj-lt"/>
            </a:endParaRPr>
          </a:p>
          <a:p>
            <a:r>
              <a:rPr lang="en-TR" b="1" dirty="0"/>
              <a:t>ERİŞİM ATAKLARI </a:t>
            </a:r>
            <a:r>
              <a:rPr lang="en-TR" sz="2400" dirty="0">
                <a:solidFill>
                  <a:schemeClr val="accent4"/>
                </a:solidFill>
                <a:latin typeface="+mj-lt"/>
              </a:rPr>
              <a:t>(Access Attacks)</a:t>
            </a:r>
          </a:p>
          <a:p>
            <a:r>
              <a:rPr lang="en-TR" b="1" dirty="0"/>
              <a:t>SERİVS DIŞI BIRAKMA ATAKLARI </a:t>
            </a:r>
            <a:r>
              <a:rPr lang="en-TR" sz="2400" dirty="0">
                <a:solidFill>
                  <a:schemeClr val="accent4"/>
                </a:solidFill>
                <a:latin typeface="+mj-lt"/>
              </a:rPr>
              <a:t>(Denial of Services DOS)</a:t>
            </a:r>
          </a:p>
        </p:txBody>
      </p:sp>
      <p:sp>
        <p:nvSpPr>
          <p:cNvPr id="3" name="Title 2">
            <a:extLst>
              <a:ext uri="{FF2B5EF4-FFF2-40B4-BE49-F238E27FC236}">
                <a16:creationId xmlns:a16="http://schemas.microsoft.com/office/drawing/2014/main" id="{C183FEDD-99B9-1F47-98BF-A7EFAABA4279}"/>
              </a:ext>
            </a:extLst>
          </p:cNvPr>
          <p:cNvSpPr>
            <a:spLocks noGrp="1"/>
          </p:cNvSpPr>
          <p:nvPr>
            <p:ph type="title"/>
          </p:nvPr>
        </p:nvSpPr>
        <p:spPr/>
        <p:txBody>
          <a:bodyPr/>
          <a:lstStyle/>
          <a:p>
            <a:r>
              <a:rPr lang="en-TR" dirty="0"/>
              <a:t>Saldırı Tipleri</a:t>
            </a:r>
          </a:p>
        </p:txBody>
      </p:sp>
      <p:pic>
        <p:nvPicPr>
          <p:cNvPr id="6" name="Picture 5">
            <a:extLst>
              <a:ext uri="{FF2B5EF4-FFF2-40B4-BE49-F238E27FC236}">
                <a16:creationId xmlns:a16="http://schemas.microsoft.com/office/drawing/2014/main" id="{0E32540D-19F8-4641-A8DF-08DEBF90C6C1}"/>
              </a:ext>
            </a:extLst>
          </p:cNvPr>
          <p:cNvPicPr>
            <a:picLocks noChangeAspect="1"/>
          </p:cNvPicPr>
          <p:nvPr/>
        </p:nvPicPr>
        <p:blipFill>
          <a:blip r:embed="rId2"/>
          <a:stretch>
            <a:fillRect/>
          </a:stretch>
        </p:blipFill>
        <p:spPr>
          <a:xfrm>
            <a:off x="2391641" y="2290788"/>
            <a:ext cx="3375313" cy="2250208"/>
          </a:xfrm>
          <a:prstGeom prst="rect">
            <a:avLst/>
          </a:prstGeom>
        </p:spPr>
      </p:pic>
    </p:spTree>
    <p:extLst>
      <p:ext uri="{BB962C8B-B14F-4D97-AF65-F5344CB8AC3E}">
        <p14:creationId xmlns:p14="http://schemas.microsoft.com/office/powerpoint/2010/main" val="7026006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AD38FC-422A-8E4F-B38C-1BE922AC3F51}"/>
              </a:ext>
            </a:extLst>
          </p:cNvPr>
          <p:cNvSpPr>
            <a:spLocks noGrp="1"/>
          </p:cNvSpPr>
          <p:nvPr>
            <p:ph idx="1"/>
          </p:nvPr>
        </p:nvSpPr>
        <p:spPr/>
        <p:txBody>
          <a:bodyPr/>
          <a:lstStyle/>
          <a:p>
            <a:pPr algn="just"/>
            <a:r>
              <a:rPr lang="tr-TR" sz="1600" dirty="0">
                <a:latin typeface="Times New Roman" panose="02020603050405020304" pitchFamily="18" charset="0"/>
                <a:cs typeface="Times New Roman" panose="02020603050405020304" pitchFamily="18" charset="0"/>
              </a:rPr>
              <a:t>Özellikle saldırı öncesi bilgi toplamak için yapılan saldırıdır. Bir keşif saldırısında kötü niyetli saldırgan genellikle ip adreslerinin etkinliği için hedef ağa </a:t>
            </a:r>
            <a:r>
              <a:rPr lang="tr-TR" sz="1600" dirty="0" err="1">
                <a:latin typeface="Times New Roman" panose="02020603050405020304" pitchFamily="18" charset="0"/>
                <a:cs typeface="Times New Roman" panose="02020603050405020304" pitchFamily="18" charset="0"/>
              </a:rPr>
              <a:t>ping</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sweep</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ping</a:t>
            </a:r>
            <a:r>
              <a:rPr lang="tr-TR" sz="1600" dirty="0">
                <a:latin typeface="Times New Roman" panose="02020603050405020304" pitchFamily="18" charset="0"/>
                <a:cs typeface="Times New Roman" panose="02020603050405020304" pitchFamily="18" charset="0"/>
              </a:rPr>
              <a:t> tarama) yapar. Daha sonra NMAP gibi program kullanarak port taramaları yaparak servisleri keşfeder. Elde edilen bilgilerden ana bilgisayara saldırı yapar. Hedefin İşletim Sistemi türü sürümü için bağlantı noktalarını sorgular. Açıklıkları tespit ederek sistemi sınar. </a:t>
            </a:r>
          </a:p>
          <a:p>
            <a:pPr algn="just"/>
            <a:r>
              <a:rPr lang="tr-TR" sz="1600" dirty="0" err="1">
                <a:latin typeface="Times New Roman" panose="02020603050405020304" pitchFamily="18" charset="0"/>
                <a:cs typeface="Times New Roman" panose="02020603050405020304" pitchFamily="18" charset="0"/>
              </a:rPr>
              <a:t>www.ripe.net</a:t>
            </a:r>
            <a:endParaRPr lang="tr-TR" sz="1600" dirty="0">
              <a:latin typeface="Times New Roman" panose="02020603050405020304" pitchFamily="18" charset="0"/>
              <a:cs typeface="Times New Roman" panose="02020603050405020304" pitchFamily="18" charset="0"/>
            </a:endParaRPr>
          </a:p>
          <a:p>
            <a:pPr algn="just"/>
            <a:r>
              <a:rPr lang="tr-TR" sz="1600" b="1" dirty="0">
                <a:solidFill>
                  <a:srgbClr val="FF0000"/>
                </a:solidFill>
                <a:latin typeface="Times New Roman" panose="02020603050405020304" pitchFamily="18" charset="0"/>
                <a:cs typeface="Times New Roman" panose="02020603050405020304" pitchFamily="18" charset="0"/>
              </a:rPr>
              <a:t>Keşif Saldırıları için kullanılan araçlar </a:t>
            </a:r>
          </a:p>
          <a:p>
            <a:pPr algn="just"/>
            <a:r>
              <a:rPr lang="tr-TR" sz="1600" dirty="0" err="1">
                <a:latin typeface="Times New Roman" panose="02020603050405020304" pitchFamily="18" charset="0"/>
                <a:cs typeface="Times New Roman" panose="02020603050405020304" pitchFamily="18" charset="0"/>
              </a:rPr>
              <a:t>Packet</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Sniffers</a:t>
            </a:r>
            <a:r>
              <a:rPr lang="tr-TR" sz="1600" dirty="0">
                <a:latin typeface="Times New Roman" panose="02020603050405020304" pitchFamily="18" charset="0"/>
                <a:cs typeface="Times New Roman" panose="02020603050405020304" pitchFamily="18" charset="0"/>
              </a:rPr>
              <a:t> (Paket dinleyici) </a:t>
            </a:r>
            <a:r>
              <a:rPr lang="tr-TR" sz="1600" dirty="0" err="1">
                <a:latin typeface="Times New Roman" panose="02020603050405020304" pitchFamily="18" charset="0"/>
                <a:cs typeface="Times New Roman" panose="02020603050405020304" pitchFamily="18" charset="0"/>
              </a:rPr>
              <a:t>Wireshark</a:t>
            </a:r>
            <a:r>
              <a:rPr lang="tr-TR"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Ping Sweeps (ping </a:t>
            </a:r>
            <a:r>
              <a:rPr lang="en-US" sz="1600" dirty="0" err="1">
                <a:latin typeface="Times New Roman" panose="02020603050405020304" pitchFamily="18" charset="0"/>
                <a:cs typeface="Times New Roman" panose="02020603050405020304" pitchFamily="18" charset="0"/>
              </a:rPr>
              <a:t>tarayıcı</a:t>
            </a:r>
            <a:r>
              <a:rPr lang="en-US" sz="1600" dirty="0">
                <a:latin typeface="Times New Roman" panose="02020603050405020304" pitchFamily="18" charset="0"/>
                <a:cs typeface="Times New Roman" panose="02020603050405020304" pitchFamily="18" charset="0"/>
              </a:rPr>
              <a:t>) NMAP </a:t>
            </a:r>
          </a:p>
          <a:p>
            <a:pPr algn="just"/>
            <a:r>
              <a:rPr lang="fr-FR" sz="1600" dirty="0">
                <a:latin typeface="Times New Roman" panose="02020603050405020304" pitchFamily="18" charset="0"/>
                <a:cs typeface="Times New Roman" panose="02020603050405020304" pitchFamily="18" charset="0"/>
              </a:rPr>
              <a:t>Port scans (port </a:t>
            </a:r>
            <a:r>
              <a:rPr lang="fr-FR" sz="1600" dirty="0" err="1">
                <a:latin typeface="Times New Roman" panose="02020603050405020304" pitchFamily="18" charset="0"/>
                <a:cs typeface="Times New Roman" panose="02020603050405020304" pitchFamily="18" charset="0"/>
              </a:rPr>
              <a:t>tarayıcı</a:t>
            </a:r>
            <a:r>
              <a:rPr lang="fr-FR" sz="1600" dirty="0">
                <a:latin typeface="Times New Roman" panose="02020603050405020304" pitchFamily="18" charset="0"/>
                <a:cs typeface="Times New Roman" panose="02020603050405020304" pitchFamily="18" charset="0"/>
              </a:rPr>
              <a:t>) NMAP </a:t>
            </a:r>
          </a:p>
          <a:p>
            <a:pPr algn="just"/>
            <a:r>
              <a:rPr lang="tr-TR" sz="1600" dirty="0">
                <a:latin typeface="Times New Roman" panose="02020603050405020304" pitchFamily="18" charset="0"/>
                <a:cs typeface="Times New Roman" panose="02020603050405020304" pitchFamily="18" charset="0"/>
              </a:rPr>
              <a:t>İnternet </a:t>
            </a:r>
            <a:r>
              <a:rPr lang="tr-TR" sz="1600" dirty="0" err="1">
                <a:latin typeface="Times New Roman" panose="02020603050405020304" pitchFamily="18" charset="0"/>
                <a:cs typeface="Times New Roman" panose="02020603050405020304" pitchFamily="18" charset="0"/>
              </a:rPr>
              <a:t>information</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Queries</a:t>
            </a:r>
            <a:r>
              <a:rPr lang="tr-TR" sz="1600" dirty="0">
                <a:latin typeface="Times New Roman" panose="02020603050405020304" pitchFamily="18" charset="0"/>
                <a:cs typeface="Times New Roman" panose="02020603050405020304" pitchFamily="18" charset="0"/>
              </a:rPr>
              <a:t> WHOIS </a:t>
            </a:r>
          </a:p>
          <a:p>
            <a:endParaRPr lang="en-TR" dirty="0"/>
          </a:p>
        </p:txBody>
      </p:sp>
      <p:sp>
        <p:nvSpPr>
          <p:cNvPr id="3" name="Title 2">
            <a:extLst>
              <a:ext uri="{FF2B5EF4-FFF2-40B4-BE49-F238E27FC236}">
                <a16:creationId xmlns:a16="http://schemas.microsoft.com/office/drawing/2014/main" id="{0B79C669-E7D6-574B-8439-9D5932CD8610}"/>
              </a:ext>
            </a:extLst>
          </p:cNvPr>
          <p:cNvSpPr>
            <a:spLocks noGrp="1"/>
          </p:cNvSpPr>
          <p:nvPr>
            <p:ph type="title"/>
          </p:nvPr>
        </p:nvSpPr>
        <p:spPr/>
        <p:txBody>
          <a:bodyPr/>
          <a:lstStyle/>
          <a:p>
            <a:r>
              <a:rPr lang="en-TR" b="1" dirty="0"/>
              <a:t>KEŞİF ATAKLARI </a:t>
            </a:r>
            <a:r>
              <a:rPr lang="en-TR" dirty="0"/>
              <a:t>(</a:t>
            </a:r>
            <a:r>
              <a:rPr lang="en-US" dirty="0"/>
              <a:t>Reconnaissance Attacks)</a:t>
            </a:r>
            <a:br>
              <a:rPr lang="en-TR" dirty="0"/>
            </a:br>
            <a:endParaRPr lang="en-TR" dirty="0"/>
          </a:p>
        </p:txBody>
      </p:sp>
    </p:spTree>
    <p:extLst>
      <p:ext uri="{BB962C8B-B14F-4D97-AF65-F5344CB8AC3E}">
        <p14:creationId xmlns:p14="http://schemas.microsoft.com/office/powerpoint/2010/main" val="13172444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C0C66C-3639-C142-B218-786F4C726416}"/>
              </a:ext>
            </a:extLst>
          </p:cNvPr>
          <p:cNvSpPr>
            <a:spLocks noGrp="1"/>
          </p:cNvSpPr>
          <p:nvPr>
            <p:ph idx="1"/>
          </p:nvPr>
        </p:nvSpPr>
        <p:spPr/>
        <p:txBody>
          <a:bodyPr/>
          <a:lstStyle/>
          <a:p>
            <a:pPr marL="0" indent="0" algn="just">
              <a:buNone/>
            </a:pPr>
            <a:r>
              <a:rPr lang="tr-TR" sz="1600" dirty="0"/>
              <a:t>• Parmak İzi Araştırması - Hedef hakkında bilgi toplama</a:t>
            </a:r>
          </a:p>
          <a:p>
            <a:pPr marL="0" indent="0" algn="just">
              <a:buNone/>
            </a:pPr>
            <a:r>
              <a:rPr lang="tr-TR" sz="1600" dirty="0"/>
              <a:t>• Ortak Bilgi Kaynakları ve Araçları - Kurumsal web sitesi - Sosyal Mühendislik - Google Hacking - DNS -</a:t>
            </a:r>
            <a:r>
              <a:rPr lang="tr-TR" sz="1600" dirty="0" err="1"/>
              <a:t>whois</a:t>
            </a:r>
            <a:r>
              <a:rPr lang="tr-TR" sz="1600" dirty="0"/>
              <a:t>, </a:t>
            </a:r>
            <a:r>
              <a:rPr lang="tr-TR" sz="1600" dirty="0" err="1"/>
              <a:t>nslookup</a:t>
            </a:r>
            <a:r>
              <a:rPr lang="tr-TR" sz="1600" dirty="0"/>
              <a:t> </a:t>
            </a:r>
          </a:p>
          <a:p>
            <a:pPr marL="0" indent="0" algn="just">
              <a:buNone/>
            </a:pPr>
            <a:r>
              <a:rPr lang="tr-TR" sz="1600" dirty="0"/>
              <a:t>• Hızlı Demo -Google Hacking </a:t>
            </a:r>
            <a:r>
              <a:rPr lang="tr-TR" sz="1600" dirty="0" err="1"/>
              <a:t>Google‟da</a:t>
            </a:r>
            <a:r>
              <a:rPr lang="tr-TR" sz="1600" dirty="0"/>
              <a:t> anahtar kelimeleri arayın: «</a:t>
            </a:r>
            <a:r>
              <a:rPr lang="tr-TR" sz="1600" dirty="0" err="1"/>
              <a:t>people.lst</a:t>
            </a:r>
            <a:r>
              <a:rPr lang="tr-TR" sz="1600" dirty="0"/>
              <a:t>» veya «</a:t>
            </a:r>
            <a:r>
              <a:rPr lang="tr-TR" sz="1600" dirty="0" err="1"/>
              <a:t>passwd</a:t>
            </a:r>
            <a:r>
              <a:rPr lang="tr-TR" sz="1600" dirty="0"/>
              <a:t>» veya «</a:t>
            </a:r>
            <a:r>
              <a:rPr lang="tr-TR" sz="1600" dirty="0" err="1"/>
              <a:t>htaccess</a:t>
            </a:r>
            <a:r>
              <a:rPr lang="tr-TR" sz="1600" dirty="0"/>
              <a:t>» vs. </a:t>
            </a:r>
          </a:p>
          <a:p>
            <a:endParaRPr lang="en-TR" dirty="0"/>
          </a:p>
        </p:txBody>
      </p:sp>
      <p:sp>
        <p:nvSpPr>
          <p:cNvPr id="3" name="Title 2">
            <a:extLst>
              <a:ext uri="{FF2B5EF4-FFF2-40B4-BE49-F238E27FC236}">
                <a16:creationId xmlns:a16="http://schemas.microsoft.com/office/drawing/2014/main" id="{35EB44C3-F4D7-1C45-8705-F394946E0D3E}"/>
              </a:ext>
            </a:extLst>
          </p:cNvPr>
          <p:cNvSpPr>
            <a:spLocks noGrp="1"/>
          </p:cNvSpPr>
          <p:nvPr>
            <p:ph type="title"/>
          </p:nvPr>
        </p:nvSpPr>
        <p:spPr/>
        <p:txBody>
          <a:bodyPr/>
          <a:lstStyle/>
          <a:p>
            <a:r>
              <a:rPr lang="tr-TR" b="1" dirty="0">
                <a:solidFill>
                  <a:srgbClr val="FF0000"/>
                </a:solidFill>
                <a:latin typeface="Times New Roman" panose="02020603050405020304" pitchFamily="18" charset="0"/>
                <a:cs typeface="Times New Roman" panose="02020603050405020304" pitchFamily="18" charset="0"/>
              </a:rPr>
              <a:t>Keşif Saldırıları için kullanılan araçlar </a:t>
            </a:r>
            <a:br>
              <a:rPr lang="tr-TR" b="1" dirty="0">
                <a:solidFill>
                  <a:srgbClr val="FF0000"/>
                </a:solidFill>
                <a:latin typeface="Times New Roman" panose="02020603050405020304" pitchFamily="18" charset="0"/>
                <a:cs typeface="Times New Roman" panose="02020603050405020304" pitchFamily="18" charset="0"/>
              </a:rPr>
            </a:br>
            <a:endParaRPr lang="en-TR" dirty="0"/>
          </a:p>
        </p:txBody>
      </p:sp>
    </p:spTree>
    <p:extLst>
      <p:ext uri="{BB962C8B-B14F-4D97-AF65-F5344CB8AC3E}">
        <p14:creationId xmlns:p14="http://schemas.microsoft.com/office/powerpoint/2010/main" val="39331671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7E5961-8E0A-4F7F-BA0C-B225E2FE7FD2}"/>
              </a:ext>
            </a:extLst>
          </p:cNvPr>
          <p:cNvSpPr>
            <a:spLocks noGrp="1"/>
          </p:cNvSpPr>
          <p:nvPr>
            <p:ph type="title"/>
          </p:nvPr>
        </p:nvSpPr>
        <p:spPr>
          <a:xfrm>
            <a:off x="486698" y="230789"/>
            <a:ext cx="3845273" cy="785418"/>
          </a:xfrm>
        </p:spPr>
        <p:txBody>
          <a:bodyPr>
            <a:normAutofit/>
          </a:bodyPr>
          <a:lstStyle/>
          <a:p>
            <a:r>
              <a:rPr lang="tr-TR" dirty="0" err="1"/>
              <a:t>Nmap</a:t>
            </a:r>
            <a:endParaRPr lang="tr-TR" dirty="0"/>
          </a:p>
        </p:txBody>
      </p:sp>
      <p:sp>
        <p:nvSpPr>
          <p:cNvPr id="3" name="İçerik Yer Tutucusu 2">
            <a:extLst>
              <a:ext uri="{FF2B5EF4-FFF2-40B4-BE49-F238E27FC236}">
                <a16:creationId xmlns:a16="http://schemas.microsoft.com/office/drawing/2014/main" id="{BAEE9741-E735-4B71-9805-9FF517C55BC6}"/>
              </a:ext>
            </a:extLst>
          </p:cNvPr>
          <p:cNvSpPr>
            <a:spLocks noGrp="1"/>
          </p:cNvSpPr>
          <p:nvPr>
            <p:ph idx="1"/>
          </p:nvPr>
        </p:nvSpPr>
        <p:spPr>
          <a:xfrm>
            <a:off x="486697" y="1000461"/>
            <a:ext cx="7662221" cy="3667404"/>
          </a:xfrm>
        </p:spPr>
        <p:txBody>
          <a:bodyPr>
            <a:normAutofit/>
          </a:bodyPr>
          <a:lstStyle/>
          <a:p>
            <a:pPr>
              <a:lnSpc>
                <a:spcPct val="150000"/>
              </a:lnSpc>
            </a:pPr>
            <a:r>
              <a:rPr lang="tr-TR" sz="1350" dirty="0" err="1"/>
              <a:t>Nmap</a:t>
            </a:r>
            <a:r>
              <a:rPr lang="tr-TR" sz="1350" dirty="0"/>
              <a:t> :En yaygın olarak kullanılan port tarayıcı programıdır. </a:t>
            </a:r>
            <a:r>
              <a:rPr lang="tr-TR" sz="1350" dirty="0" err="1"/>
              <a:t>Nmap</a:t>
            </a:r>
            <a:r>
              <a:rPr lang="tr-TR" sz="1350" dirty="0"/>
              <a:t>, açık kaynak kodlu bir yazılım olup ücretsizdir. Hem Windows hem de Linux üzerinde çalışabilmektedir. </a:t>
            </a:r>
            <a:r>
              <a:rPr lang="tr-TR" sz="1350" dirty="0" err="1"/>
              <a:t>Nmap</a:t>
            </a:r>
            <a:r>
              <a:rPr lang="tr-TR" sz="1350" dirty="0"/>
              <a:t> programının en önemli özellikleri şunlardır: </a:t>
            </a:r>
          </a:p>
          <a:p>
            <a:pPr marL="342900" lvl="1" indent="0">
              <a:lnSpc>
                <a:spcPct val="150000"/>
              </a:lnSpc>
              <a:buNone/>
            </a:pPr>
            <a:r>
              <a:rPr lang="tr-TR" sz="1050" dirty="0"/>
              <a:t>• TCP ve UDP port taraması yapabilmektedir.</a:t>
            </a:r>
          </a:p>
          <a:p>
            <a:pPr marL="342900" lvl="1" indent="0">
              <a:lnSpc>
                <a:spcPct val="150000"/>
              </a:lnSpc>
              <a:buNone/>
            </a:pPr>
            <a:r>
              <a:rPr lang="tr-TR" sz="1050" dirty="0"/>
              <a:t>• İşletim sistemi tespiti yapabilmektedir. </a:t>
            </a:r>
          </a:p>
          <a:p>
            <a:pPr marL="342900" lvl="1" indent="0">
              <a:lnSpc>
                <a:spcPct val="150000"/>
              </a:lnSpc>
              <a:buNone/>
            </a:pPr>
            <a:r>
              <a:rPr lang="tr-TR" sz="1050" dirty="0"/>
              <a:t>• Çalışan servisleri tespit edebilmektedir. </a:t>
            </a:r>
          </a:p>
          <a:p>
            <a:pPr marL="342900" lvl="1" indent="0">
              <a:lnSpc>
                <a:spcPct val="150000"/>
              </a:lnSpc>
              <a:buNone/>
            </a:pPr>
            <a:r>
              <a:rPr lang="tr-TR" sz="1050" dirty="0"/>
              <a:t>• Yazılımların sürümünü tahmin edebilmektedir. </a:t>
            </a:r>
          </a:p>
          <a:p>
            <a:pPr marL="342900" lvl="1" indent="0">
              <a:lnSpc>
                <a:spcPct val="150000"/>
              </a:lnSpc>
              <a:buNone/>
            </a:pPr>
            <a:r>
              <a:rPr lang="tr-TR" sz="1050" dirty="0"/>
              <a:t>• Bir ağdaki canlı bilgisayarları tespit edebilmektedir. </a:t>
            </a:r>
          </a:p>
          <a:p>
            <a:pPr marL="342900" lvl="1" indent="0">
              <a:lnSpc>
                <a:spcPct val="150000"/>
              </a:lnSpc>
              <a:buNone/>
            </a:pPr>
            <a:r>
              <a:rPr lang="tr-TR" sz="1050" dirty="0"/>
              <a:t>• Raporlama yeteneği bulunmaktadır. </a:t>
            </a:r>
          </a:p>
          <a:p>
            <a:pPr>
              <a:lnSpc>
                <a:spcPct val="150000"/>
              </a:lnSpc>
            </a:pPr>
            <a:r>
              <a:rPr lang="tr-TR" sz="1350" dirty="0"/>
              <a:t>Test sonucunda HTML formatında raporlar çıkarmaktadır. </a:t>
            </a:r>
            <a:r>
              <a:rPr lang="tr-TR" sz="1350" dirty="0" err="1"/>
              <a:t>Nmap</a:t>
            </a:r>
            <a:r>
              <a:rPr lang="tr-TR" sz="1350" dirty="0"/>
              <a:t>, komut satırıyla çalışan bir programdır. Ancak, </a:t>
            </a:r>
            <a:r>
              <a:rPr lang="tr-TR" sz="1350" dirty="0" err="1"/>
              <a:t>Zenmap</a:t>
            </a:r>
            <a:r>
              <a:rPr lang="tr-TR" sz="1350" dirty="0"/>
              <a:t> isminde kullanıcı ara yüzüne sahip olan sürümü de çıkmıştır.</a:t>
            </a:r>
          </a:p>
        </p:txBody>
      </p:sp>
      <p:pic>
        <p:nvPicPr>
          <p:cNvPr id="1026" name="Picture 2" descr="nmap logo ile ilgili gÃ¶rsel sonucu">
            <a:extLst>
              <a:ext uri="{FF2B5EF4-FFF2-40B4-BE49-F238E27FC236}">
                <a16:creationId xmlns:a16="http://schemas.microsoft.com/office/drawing/2014/main" id="{D01D5FC0-92EA-44D1-A29C-F6BB40D0E6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3" r="1397" b="-2"/>
          <a:stretch/>
        </p:blipFill>
        <p:spPr bwMode="auto">
          <a:xfrm>
            <a:off x="5415058" y="1682229"/>
            <a:ext cx="2048147" cy="209168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228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83A0-9234-474C-9998-A6F6C130834F}"/>
              </a:ext>
            </a:extLst>
          </p:cNvPr>
          <p:cNvSpPr>
            <a:spLocks noGrp="1"/>
          </p:cNvSpPr>
          <p:nvPr>
            <p:ph type="title"/>
          </p:nvPr>
        </p:nvSpPr>
        <p:spPr/>
        <p:txBody>
          <a:bodyPr/>
          <a:lstStyle/>
          <a:p>
            <a:r>
              <a:rPr lang="tr-TR" dirty="0" err="1"/>
              <a:t>Netdiscover</a:t>
            </a:r>
            <a:endParaRPr lang="en-TR" dirty="0"/>
          </a:p>
        </p:txBody>
      </p:sp>
      <p:sp>
        <p:nvSpPr>
          <p:cNvPr id="3" name="Content Placeholder 2">
            <a:extLst>
              <a:ext uri="{FF2B5EF4-FFF2-40B4-BE49-F238E27FC236}">
                <a16:creationId xmlns:a16="http://schemas.microsoft.com/office/drawing/2014/main" id="{4E3C79CC-CE7C-C249-8FEA-B0681707EAF1}"/>
              </a:ext>
            </a:extLst>
          </p:cNvPr>
          <p:cNvSpPr>
            <a:spLocks noGrp="1"/>
          </p:cNvSpPr>
          <p:nvPr>
            <p:ph idx="1"/>
          </p:nvPr>
        </p:nvSpPr>
        <p:spPr/>
        <p:txBody>
          <a:bodyPr/>
          <a:lstStyle/>
          <a:p>
            <a:r>
              <a:rPr lang="en-TR" dirty="0"/>
              <a:t>Ağı Taramak!</a:t>
            </a:r>
          </a:p>
        </p:txBody>
      </p:sp>
      <p:pic>
        <p:nvPicPr>
          <p:cNvPr id="4" name="Resim 3">
            <a:extLst>
              <a:ext uri="{FF2B5EF4-FFF2-40B4-BE49-F238E27FC236}">
                <a16:creationId xmlns:a16="http://schemas.microsoft.com/office/drawing/2014/main" id="{43A5F60E-379F-C94A-AA49-896B9296280A}"/>
              </a:ext>
            </a:extLst>
          </p:cNvPr>
          <p:cNvPicPr>
            <a:picLocks noChangeAspect="1"/>
          </p:cNvPicPr>
          <p:nvPr/>
        </p:nvPicPr>
        <p:blipFill>
          <a:blip r:embed="rId2"/>
          <a:stretch>
            <a:fillRect/>
          </a:stretch>
        </p:blipFill>
        <p:spPr>
          <a:xfrm>
            <a:off x="438150" y="1073150"/>
            <a:ext cx="4386282" cy="2970058"/>
          </a:xfrm>
          <a:prstGeom prst="rect">
            <a:avLst/>
          </a:prstGeom>
        </p:spPr>
      </p:pic>
      <p:sp>
        <p:nvSpPr>
          <p:cNvPr id="5" name="Rectangle 4">
            <a:extLst>
              <a:ext uri="{FF2B5EF4-FFF2-40B4-BE49-F238E27FC236}">
                <a16:creationId xmlns:a16="http://schemas.microsoft.com/office/drawing/2014/main" id="{DE09C41A-A472-6B40-AE04-07A55A8039F4}"/>
              </a:ext>
            </a:extLst>
          </p:cNvPr>
          <p:cNvSpPr/>
          <p:nvPr/>
        </p:nvSpPr>
        <p:spPr>
          <a:xfrm>
            <a:off x="438150" y="4259817"/>
            <a:ext cx="7453805" cy="369332"/>
          </a:xfrm>
          <a:prstGeom prst="rect">
            <a:avLst/>
          </a:prstGeom>
        </p:spPr>
        <p:txBody>
          <a:bodyPr wrap="square">
            <a:spAutoFit/>
          </a:bodyPr>
          <a:lstStyle/>
          <a:p>
            <a:r>
              <a:rPr lang="tr-TR" dirty="0" err="1"/>
              <a:t>Kali</a:t>
            </a:r>
            <a:r>
              <a:rPr lang="tr-TR" dirty="0"/>
              <a:t> terminalden </a:t>
            </a:r>
            <a:r>
              <a:rPr lang="tr-TR" dirty="0" err="1"/>
              <a:t>netdiscover</a:t>
            </a:r>
            <a:r>
              <a:rPr lang="tr-TR" dirty="0"/>
              <a:t> yazmak tüm ağı taramak için yeterlidir.</a:t>
            </a:r>
          </a:p>
        </p:txBody>
      </p:sp>
    </p:spTree>
    <p:extLst>
      <p:ext uri="{BB962C8B-B14F-4D97-AF65-F5344CB8AC3E}">
        <p14:creationId xmlns:p14="http://schemas.microsoft.com/office/powerpoint/2010/main" val="25550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z="1600" dirty="0" err="1"/>
              <a:t>Servis</a:t>
            </a:r>
            <a:r>
              <a:rPr lang="en-US" sz="1600" dirty="0"/>
              <a:t> </a:t>
            </a:r>
            <a:r>
              <a:rPr lang="en-US" sz="1600" dirty="0" err="1"/>
              <a:t>Dışı</a:t>
            </a:r>
            <a:r>
              <a:rPr lang="en-US" sz="1600" dirty="0"/>
              <a:t> </a:t>
            </a:r>
            <a:r>
              <a:rPr lang="en-US" sz="1600" dirty="0" err="1"/>
              <a:t>Bırakma</a:t>
            </a:r>
            <a:br>
              <a:rPr lang="en-US" altLang="en-US" sz="1600" dirty="0"/>
            </a:br>
            <a:r>
              <a:rPr lang="en-US" dirty="0" err="1"/>
              <a:t>DoS</a:t>
            </a:r>
            <a:r>
              <a:rPr lang="en-US" dirty="0"/>
              <a:t> (Denial of Service)</a:t>
            </a:r>
            <a:endParaRPr lang="en-CA" altLang="en-US" sz="1800" dirty="0">
              <a:solidFill>
                <a:srgbClr val="FF0000"/>
              </a:solidFill>
            </a:endParaRPr>
          </a:p>
        </p:txBody>
      </p:sp>
      <p:sp>
        <p:nvSpPr>
          <p:cNvPr id="3" name="Content Placeholder 2"/>
          <p:cNvSpPr>
            <a:spLocks noGrp="1"/>
          </p:cNvSpPr>
          <p:nvPr>
            <p:ph idx="1"/>
          </p:nvPr>
        </p:nvSpPr>
        <p:spPr>
          <a:xfrm>
            <a:off x="248892" y="798944"/>
            <a:ext cx="8853286" cy="4155319"/>
          </a:xfrm>
        </p:spPr>
        <p:txBody>
          <a:bodyPr/>
          <a:lstStyle/>
          <a:p>
            <a:r>
              <a:rPr lang="tr-TR" dirty="0" err="1"/>
              <a:t>DoS</a:t>
            </a:r>
            <a:r>
              <a:rPr lang="tr-TR" dirty="0"/>
              <a:t>, ağ hizmetlerinin bozulmasıdır</a:t>
            </a:r>
            <a:endParaRPr lang="en-US" dirty="0"/>
          </a:p>
          <a:p>
            <a:pPr lvl="1"/>
            <a:r>
              <a:rPr lang="en-US" b="1" dirty="0" err="1"/>
              <a:t>Çok</a:t>
            </a:r>
            <a:r>
              <a:rPr lang="en-US" b="1" dirty="0"/>
              <a:t> </a:t>
            </a:r>
            <a:r>
              <a:rPr lang="en-US" b="1" dirty="0" err="1"/>
              <a:t>yoğun</a:t>
            </a:r>
            <a:r>
              <a:rPr lang="en-US" b="1" dirty="0"/>
              <a:t> </a:t>
            </a:r>
            <a:r>
              <a:rPr lang="en-US" b="1" dirty="0" err="1"/>
              <a:t>bir</a:t>
            </a:r>
            <a:r>
              <a:rPr lang="en-US" b="1" dirty="0"/>
              <a:t> </a:t>
            </a:r>
            <a:r>
              <a:rPr lang="en-US" b="1" dirty="0" err="1"/>
              <a:t>trafik</a:t>
            </a:r>
            <a:r>
              <a:rPr lang="en-US" b="1" dirty="0"/>
              <a:t> </a:t>
            </a:r>
            <a:r>
              <a:rPr lang="en-US" b="1" dirty="0" err="1"/>
              <a:t>akışı</a:t>
            </a:r>
            <a:r>
              <a:rPr lang="en-US" dirty="0"/>
              <a:t>- </a:t>
            </a:r>
            <a:r>
              <a:rPr lang="tr-TR" dirty="0"/>
              <a:t>bir ağa, ana bilgisayara veya uygulamaya, işleyemediği oranda çok büyük miktarda veri gönderilir</a:t>
            </a:r>
            <a:endParaRPr lang="en-US" dirty="0"/>
          </a:p>
          <a:p>
            <a:pPr lvl="1"/>
            <a:r>
              <a:rPr lang="en-US" b="1" dirty="0" err="1"/>
              <a:t>Kötü</a:t>
            </a:r>
            <a:r>
              <a:rPr lang="en-US" b="1" dirty="0"/>
              <a:t> </a:t>
            </a:r>
            <a:r>
              <a:rPr lang="en-US" b="1" dirty="0" err="1"/>
              <a:t>amaçlı</a:t>
            </a:r>
            <a:r>
              <a:rPr lang="en-US" b="1" dirty="0"/>
              <a:t> </a:t>
            </a:r>
            <a:r>
              <a:rPr lang="en-US" b="1" dirty="0" err="1"/>
              <a:t>biçimlendirilmiş</a:t>
            </a:r>
            <a:r>
              <a:rPr lang="en-US" b="1" dirty="0"/>
              <a:t> </a:t>
            </a:r>
            <a:r>
              <a:rPr lang="en-US" b="1" dirty="0" err="1"/>
              <a:t>paketler</a:t>
            </a:r>
            <a:r>
              <a:rPr lang="en-US" dirty="0"/>
              <a:t>- </a:t>
            </a:r>
            <a:r>
              <a:rPr lang="tr-TR" dirty="0"/>
              <a:t>kötü amaçlı biçimlendirilmiş paket bir ana bilgisayara veya uygulamaya gönderilir ve alıcı bu paketi işleyemez</a:t>
            </a:r>
            <a:endParaRPr lang="en-US" dirty="0"/>
          </a:p>
        </p:txBody>
      </p:sp>
      <p:pic>
        <p:nvPicPr>
          <p:cNvPr id="4" name="Picture 3">
            <a:extLst>
              <a:ext uri="{FF2B5EF4-FFF2-40B4-BE49-F238E27FC236}">
                <a16:creationId xmlns:a16="http://schemas.microsoft.com/office/drawing/2014/main" id="{080B46A1-45CB-4B2F-A3B4-634D2DCFA80F}"/>
              </a:ext>
            </a:extLst>
          </p:cNvPr>
          <p:cNvPicPr>
            <a:picLocks noChangeAspect="1"/>
          </p:cNvPicPr>
          <p:nvPr/>
        </p:nvPicPr>
        <p:blipFill>
          <a:blip r:embed="rId3"/>
          <a:stretch>
            <a:fillRect/>
          </a:stretch>
        </p:blipFill>
        <p:spPr>
          <a:xfrm>
            <a:off x="2241485" y="2235933"/>
            <a:ext cx="4661030" cy="2718330"/>
          </a:xfrm>
          <a:prstGeom prst="rect">
            <a:avLst/>
          </a:prstGeom>
        </p:spPr>
      </p:pic>
    </p:spTree>
    <p:extLst>
      <p:ext uri="{BB962C8B-B14F-4D97-AF65-F5344CB8AC3E}">
        <p14:creationId xmlns:p14="http://schemas.microsoft.com/office/powerpoint/2010/main" val="183541992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714A3A-6BE7-41DF-B710-CA0EA05EB02F}"/>
              </a:ext>
            </a:extLst>
          </p:cNvPr>
          <p:cNvPicPr>
            <a:picLocks noChangeAspect="1"/>
          </p:cNvPicPr>
          <p:nvPr/>
        </p:nvPicPr>
        <p:blipFill>
          <a:blip r:embed="rId3"/>
          <a:stretch>
            <a:fillRect/>
          </a:stretch>
        </p:blipFill>
        <p:spPr>
          <a:xfrm>
            <a:off x="3718560" y="1612016"/>
            <a:ext cx="5249700" cy="3084271"/>
          </a:xfrm>
          <a:prstGeom prst="rect">
            <a:avLst/>
          </a:prstGeom>
        </p:spPr>
      </p:pic>
      <p:sp>
        <p:nvSpPr>
          <p:cNvPr id="10242" name="Title 1"/>
          <p:cNvSpPr>
            <a:spLocks noGrp="1"/>
          </p:cNvSpPr>
          <p:nvPr>
            <p:ph type="title"/>
          </p:nvPr>
        </p:nvSpPr>
        <p:spPr/>
        <p:txBody>
          <a:bodyPr/>
          <a:lstStyle/>
          <a:p>
            <a:r>
              <a:rPr lang="en-US" sz="1600" dirty="0" err="1"/>
              <a:t>Dağıtık</a:t>
            </a:r>
            <a:r>
              <a:rPr lang="en-US" sz="1600" dirty="0"/>
              <a:t> </a:t>
            </a:r>
            <a:r>
              <a:rPr lang="en-US" sz="1600" dirty="0" err="1"/>
              <a:t>Servis</a:t>
            </a:r>
            <a:r>
              <a:rPr lang="en-US" sz="1600" dirty="0"/>
              <a:t> </a:t>
            </a:r>
            <a:r>
              <a:rPr lang="en-US" sz="1600" dirty="0" err="1"/>
              <a:t>Dışı</a:t>
            </a:r>
            <a:r>
              <a:rPr lang="en-US" sz="1600" dirty="0"/>
              <a:t> </a:t>
            </a:r>
            <a:r>
              <a:rPr lang="en-US" sz="1600" dirty="0" err="1"/>
              <a:t>Bırakma</a:t>
            </a:r>
            <a:br>
              <a:rPr lang="en-US" altLang="en-US" sz="1600" dirty="0"/>
            </a:br>
            <a:r>
              <a:rPr lang="en-US" dirty="0" err="1"/>
              <a:t>DDoS</a:t>
            </a:r>
            <a:r>
              <a:rPr lang="en-US" dirty="0"/>
              <a:t> (Distributed Denial of Service)</a:t>
            </a:r>
            <a:endParaRPr lang="en-CA" altLang="en-US" sz="1800" dirty="0">
              <a:solidFill>
                <a:srgbClr val="FF0000"/>
              </a:solidFill>
            </a:endParaRPr>
          </a:p>
        </p:txBody>
      </p:sp>
      <p:sp>
        <p:nvSpPr>
          <p:cNvPr id="3" name="Content Placeholder 2"/>
          <p:cNvSpPr>
            <a:spLocks noGrp="1"/>
          </p:cNvSpPr>
          <p:nvPr>
            <p:ph idx="1"/>
          </p:nvPr>
        </p:nvSpPr>
        <p:spPr>
          <a:xfrm>
            <a:off x="248892" y="798944"/>
            <a:ext cx="4541986" cy="3897343"/>
          </a:xfrm>
        </p:spPr>
        <p:txBody>
          <a:bodyPr/>
          <a:lstStyle/>
          <a:p>
            <a:r>
              <a:rPr lang="tr-TR" dirty="0" err="1"/>
              <a:t>DoS'a</a:t>
            </a:r>
            <a:r>
              <a:rPr lang="tr-TR" dirty="0"/>
              <a:t> benzer, birden çok koordineli </a:t>
            </a:r>
            <a:r>
              <a:rPr lang="en-US" dirty="0" err="1"/>
              <a:t>dağıtık</a:t>
            </a:r>
            <a:r>
              <a:rPr lang="en-US" dirty="0"/>
              <a:t> </a:t>
            </a:r>
            <a:r>
              <a:rPr lang="tr-TR" dirty="0"/>
              <a:t>kaynaktan</a:t>
            </a:r>
            <a:r>
              <a:rPr lang="en-US" dirty="0"/>
              <a:t> </a:t>
            </a:r>
            <a:r>
              <a:rPr lang="en-US" dirty="0" err="1"/>
              <a:t>gelen</a:t>
            </a:r>
            <a:r>
              <a:rPr lang="en-US" dirty="0"/>
              <a:t> </a:t>
            </a:r>
            <a:r>
              <a:rPr lang="en-US" dirty="0" err="1"/>
              <a:t>saldırılardan</a:t>
            </a:r>
            <a:r>
              <a:rPr lang="en-US" dirty="0"/>
              <a:t> </a:t>
            </a:r>
            <a:r>
              <a:rPr lang="en-US" dirty="0" err="1"/>
              <a:t>oluşur</a:t>
            </a:r>
            <a:endParaRPr lang="en-US" dirty="0"/>
          </a:p>
          <a:p>
            <a:r>
              <a:rPr lang="en-US" dirty="0"/>
              <a:t>Botnet -  </a:t>
            </a:r>
            <a:r>
              <a:rPr lang="en-US" dirty="0" err="1"/>
              <a:t>enfekte</a:t>
            </a:r>
            <a:r>
              <a:rPr lang="en-US" dirty="0"/>
              <a:t> </a:t>
            </a:r>
            <a:r>
              <a:rPr lang="en-US" dirty="0" err="1"/>
              <a:t>olmuş</a:t>
            </a:r>
            <a:r>
              <a:rPr lang="en-US" dirty="0"/>
              <a:t> </a:t>
            </a:r>
            <a:r>
              <a:rPr lang="en-US" dirty="0" err="1"/>
              <a:t>bilgisayar</a:t>
            </a:r>
            <a:r>
              <a:rPr lang="en-US" dirty="0"/>
              <a:t> </a:t>
            </a:r>
            <a:r>
              <a:rPr lang="en-US" dirty="0" err="1"/>
              <a:t>ağı</a:t>
            </a:r>
            <a:endParaRPr lang="en-US" dirty="0"/>
          </a:p>
          <a:p>
            <a:r>
              <a:rPr lang="en-US" dirty="0"/>
              <a:t>Zombie - </a:t>
            </a:r>
            <a:r>
              <a:rPr lang="en-US" dirty="0" err="1"/>
              <a:t>enfekte</a:t>
            </a:r>
            <a:r>
              <a:rPr lang="en-US" dirty="0"/>
              <a:t> </a:t>
            </a:r>
            <a:r>
              <a:rPr lang="en-US" dirty="0" err="1"/>
              <a:t>olmuş</a:t>
            </a:r>
            <a:r>
              <a:rPr lang="en-US" dirty="0"/>
              <a:t> </a:t>
            </a:r>
            <a:r>
              <a:rPr lang="en-US" dirty="0" err="1"/>
              <a:t>bilgisayar</a:t>
            </a:r>
            <a:endParaRPr lang="en-US" dirty="0"/>
          </a:p>
          <a:p>
            <a:r>
              <a:rPr lang="tr-TR" dirty="0" err="1"/>
              <a:t>Zombiler</a:t>
            </a:r>
            <a:r>
              <a:rPr lang="tr-TR" dirty="0"/>
              <a:t> </a:t>
            </a:r>
            <a:r>
              <a:rPr lang="en-US" dirty="0" err="1"/>
              <a:t>merkezi</a:t>
            </a:r>
            <a:r>
              <a:rPr lang="en-US" dirty="0"/>
              <a:t> </a:t>
            </a:r>
            <a:r>
              <a:rPr lang="tr-TR" dirty="0"/>
              <a:t>işleyici sistemleri tarafından kontrol edilir.</a:t>
            </a:r>
            <a:endParaRPr lang="en-US" dirty="0"/>
          </a:p>
          <a:p>
            <a:r>
              <a:rPr lang="tr-TR" dirty="0" err="1"/>
              <a:t>Zombiler</a:t>
            </a:r>
            <a:r>
              <a:rPr lang="tr-TR" dirty="0"/>
              <a:t>, </a:t>
            </a:r>
            <a:r>
              <a:rPr lang="en-US" dirty="0" err="1"/>
              <a:t>bilgisayarlara</a:t>
            </a:r>
            <a:r>
              <a:rPr lang="tr-TR" dirty="0"/>
              <a:t> bulaşmaya devam </a:t>
            </a:r>
            <a:r>
              <a:rPr lang="en-US" dirty="0" err="1"/>
              <a:t>ederek</a:t>
            </a:r>
            <a:r>
              <a:rPr lang="en-US" dirty="0"/>
              <a:t> </a:t>
            </a:r>
            <a:r>
              <a:rPr lang="tr-TR" dirty="0"/>
              <a:t>daha fazla </a:t>
            </a:r>
            <a:r>
              <a:rPr lang="tr-TR" dirty="0" err="1"/>
              <a:t>zombi</a:t>
            </a:r>
            <a:r>
              <a:rPr lang="tr-TR" dirty="0"/>
              <a:t> yarat</a:t>
            </a:r>
            <a:r>
              <a:rPr lang="en-US" dirty="0" err="1"/>
              <a:t>ıyorlar</a:t>
            </a:r>
            <a:r>
              <a:rPr lang="tr-TR" dirty="0"/>
              <a:t>.</a:t>
            </a:r>
            <a:endParaRPr lang="en-US" dirty="0"/>
          </a:p>
        </p:txBody>
      </p:sp>
    </p:spTree>
    <p:extLst>
      <p:ext uri="{BB962C8B-B14F-4D97-AF65-F5344CB8AC3E}">
        <p14:creationId xmlns:p14="http://schemas.microsoft.com/office/powerpoint/2010/main" val="348322853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z="1600" dirty="0" err="1"/>
              <a:t>Servis</a:t>
            </a:r>
            <a:r>
              <a:rPr lang="en-US" sz="1600" dirty="0"/>
              <a:t> </a:t>
            </a:r>
            <a:r>
              <a:rPr lang="en-US" sz="1600" dirty="0" err="1"/>
              <a:t>Dışı</a:t>
            </a:r>
            <a:r>
              <a:rPr lang="en-US" sz="1600" dirty="0"/>
              <a:t> </a:t>
            </a:r>
            <a:r>
              <a:rPr lang="en-US" sz="1600" dirty="0" err="1"/>
              <a:t>Bırakma</a:t>
            </a:r>
            <a:br>
              <a:rPr lang="en-US" altLang="en-US" sz="1600" dirty="0"/>
            </a:br>
            <a:r>
              <a:rPr lang="tr-TR" dirty="0"/>
              <a:t>SEO Zehirlemesi</a:t>
            </a:r>
            <a:endParaRPr lang="en-CA" altLang="en-US" sz="1800" dirty="0">
              <a:solidFill>
                <a:srgbClr val="FF0000"/>
              </a:solidFill>
            </a:endParaRPr>
          </a:p>
        </p:txBody>
      </p:sp>
      <p:sp>
        <p:nvSpPr>
          <p:cNvPr id="3" name="Content Placeholder 2"/>
          <p:cNvSpPr>
            <a:spLocks noGrp="1"/>
          </p:cNvSpPr>
          <p:nvPr>
            <p:ph idx="1"/>
          </p:nvPr>
        </p:nvSpPr>
        <p:spPr>
          <a:xfrm>
            <a:off x="248892" y="798944"/>
            <a:ext cx="8853286" cy="4155319"/>
          </a:xfrm>
        </p:spPr>
        <p:txBody>
          <a:bodyPr/>
          <a:lstStyle/>
          <a:p>
            <a:r>
              <a:rPr lang="en-US" dirty="0"/>
              <a:t>SEO (Search Engine Optimization)</a:t>
            </a:r>
          </a:p>
          <a:p>
            <a:pPr lvl="1"/>
            <a:r>
              <a:rPr lang="tr-TR" dirty="0"/>
              <a:t>Arama </a:t>
            </a:r>
            <a:r>
              <a:rPr lang="en-US" dirty="0"/>
              <a:t>M</a:t>
            </a:r>
            <a:r>
              <a:rPr lang="tr-TR" dirty="0" err="1"/>
              <a:t>otoru</a:t>
            </a:r>
            <a:r>
              <a:rPr lang="tr-TR" dirty="0"/>
              <a:t> </a:t>
            </a:r>
            <a:r>
              <a:rPr lang="en-US" dirty="0"/>
              <a:t>O</a:t>
            </a:r>
            <a:r>
              <a:rPr lang="tr-TR" dirty="0" err="1"/>
              <a:t>ptimizasyonu</a:t>
            </a:r>
            <a:endParaRPr lang="en-US" dirty="0"/>
          </a:p>
          <a:p>
            <a:pPr lvl="1"/>
            <a:r>
              <a:rPr lang="tr-TR" dirty="0"/>
              <a:t>Bir arama motorunun bir web sitesinin sıralamasını </a:t>
            </a:r>
            <a:br>
              <a:rPr lang="en-US" dirty="0"/>
            </a:br>
            <a:r>
              <a:rPr lang="tr-TR" dirty="0"/>
              <a:t>iyileştirme teknikleri</a:t>
            </a:r>
            <a:endParaRPr lang="en-US" dirty="0"/>
          </a:p>
          <a:p>
            <a:r>
              <a:rPr lang="en-US" dirty="0"/>
              <a:t>SEO </a:t>
            </a:r>
            <a:r>
              <a:rPr lang="tr-TR" dirty="0"/>
              <a:t>Zehirlemesi</a:t>
            </a:r>
          </a:p>
          <a:p>
            <a:pPr lvl="1"/>
            <a:r>
              <a:rPr lang="tr-TR" dirty="0"/>
              <a:t>Kötü amaçlı web sitelerine gelen trafiği art</a:t>
            </a:r>
            <a:r>
              <a:rPr lang="en-US" dirty="0"/>
              <a:t>t</a:t>
            </a:r>
            <a:r>
              <a:rPr lang="tr-TR" dirty="0" err="1"/>
              <a:t>ırı</a:t>
            </a:r>
            <a:r>
              <a:rPr lang="en-US" dirty="0"/>
              <a:t>r</a:t>
            </a:r>
          </a:p>
          <a:p>
            <a:pPr lvl="1"/>
            <a:r>
              <a:rPr lang="tr-TR" dirty="0"/>
              <a:t>Kötü amaçlı siteleri daha yüksek sıralamaya zorla</a:t>
            </a:r>
            <a:r>
              <a:rPr lang="en-US" dirty="0"/>
              <a:t>r</a:t>
            </a:r>
          </a:p>
        </p:txBody>
      </p:sp>
      <p:pic>
        <p:nvPicPr>
          <p:cNvPr id="4" name="Picture 3">
            <a:extLst>
              <a:ext uri="{FF2B5EF4-FFF2-40B4-BE49-F238E27FC236}">
                <a16:creationId xmlns:a16="http://schemas.microsoft.com/office/drawing/2014/main" id="{5D504EAE-2C04-451D-9343-E9647F362E36}"/>
              </a:ext>
            </a:extLst>
          </p:cNvPr>
          <p:cNvPicPr>
            <a:picLocks noChangeAspect="1"/>
          </p:cNvPicPr>
          <p:nvPr/>
        </p:nvPicPr>
        <p:blipFill>
          <a:blip r:embed="rId3"/>
          <a:stretch>
            <a:fillRect/>
          </a:stretch>
        </p:blipFill>
        <p:spPr>
          <a:xfrm>
            <a:off x="5961534" y="1104310"/>
            <a:ext cx="3140644" cy="3544585"/>
          </a:xfrm>
          <a:prstGeom prst="rect">
            <a:avLst/>
          </a:prstGeom>
        </p:spPr>
      </p:pic>
    </p:spTree>
    <p:extLst>
      <p:ext uri="{BB962C8B-B14F-4D97-AF65-F5344CB8AC3E}">
        <p14:creationId xmlns:p14="http://schemas.microsoft.com/office/powerpoint/2010/main" val="21250236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276471" cy="1802391"/>
          </a:xfrm>
        </p:spPr>
        <p:txBody>
          <a:bodyPr/>
          <a:lstStyle/>
          <a:p>
            <a:r>
              <a:rPr lang="en-US" dirty="0"/>
              <a:t>2.2 </a:t>
            </a:r>
            <a:r>
              <a:rPr lang="tr-TR" dirty="0"/>
              <a:t>Siber Güvenlik </a:t>
            </a:r>
            <a:r>
              <a:rPr lang="en-US" dirty="0" err="1"/>
              <a:t>Ortamı</a:t>
            </a:r>
            <a:endParaRPr lang="en-CA" dirty="0"/>
          </a:p>
        </p:txBody>
      </p:sp>
    </p:spTree>
    <p:extLst>
      <p:ext uri="{BB962C8B-B14F-4D97-AF65-F5344CB8AC3E}">
        <p14:creationId xmlns:p14="http://schemas.microsoft.com/office/powerpoint/2010/main" val="26779845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Karma Saldırı</a:t>
            </a:r>
            <a:r>
              <a:rPr lang="en-US" sz="1600" dirty="0"/>
              <a:t> (Blended Attack)</a:t>
            </a:r>
            <a:br>
              <a:rPr lang="en-US" altLang="en-US" sz="1600" dirty="0"/>
            </a:br>
            <a:r>
              <a:rPr lang="tr-TR" dirty="0"/>
              <a:t>Karma Saldırı nedir?</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Bir hedefi </a:t>
            </a:r>
            <a:r>
              <a:rPr lang="en-US" dirty="0" err="1"/>
              <a:t>açığa</a:t>
            </a:r>
            <a:r>
              <a:rPr lang="en-US" dirty="0"/>
              <a:t> </a:t>
            </a:r>
            <a:r>
              <a:rPr lang="en-US" dirty="0" err="1"/>
              <a:t>çıkarmak</a:t>
            </a:r>
            <a:r>
              <a:rPr lang="en-US" dirty="0"/>
              <a:t> (compromise) </a:t>
            </a:r>
            <a:r>
              <a:rPr lang="tr-TR" dirty="0"/>
              <a:t>için birden fazla teknik kullanır.</a:t>
            </a:r>
            <a:endParaRPr lang="en-US" dirty="0"/>
          </a:p>
          <a:p>
            <a:r>
              <a:rPr lang="tr-TR" dirty="0"/>
              <a:t>Solucanlar, Truva atları, casus yazılımlar, tuş kaydediciler, </a:t>
            </a:r>
            <a:r>
              <a:rPr lang="tr-TR" dirty="0" err="1"/>
              <a:t>spam</a:t>
            </a:r>
            <a:r>
              <a:rPr lang="tr-TR" dirty="0"/>
              <a:t> ve </a:t>
            </a:r>
            <a:r>
              <a:rPr lang="en-US" dirty="0" err="1"/>
              <a:t>oltalama</a:t>
            </a:r>
            <a:r>
              <a:rPr lang="tr-TR" dirty="0"/>
              <a:t> </a:t>
            </a:r>
            <a:r>
              <a:rPr lang="en-US" dirty="0"/>
              <a:t>(phishing) </a:t>
            </a:r>
            <a:r>
              <a:rPr lang="tr-TR" dirty="0"/>
              <a:t>düzenlerinden oluşan karma </a:t>
            </a:r>
            <a:r>
              <a:rPr lang="en-US" dirty="0" err="1"/>
              <a:t>yöntemler</a:t>
            </a:r>
            <a:r>
              <a:rPr lang="en-US" dirty="0"/>
              <a:t> </a:t>
            </a:r>
            <a:r>
              <a:rPr lang="tr-TR" dirty="0"/>
              <a:t>kullanır.</a:t>
            </a:r>
            <a:endParaRPr lang="en-US" dirty="0"/>
          </a:p>
          <a:p>
            <a:r>
              <a:rPr lang="tr-TR" dirty="0"/>
              <a:t>Ortak </a:t>
            </a:r>
            <a:r>
              <a:rPr lang="en-US" dirty="0"/>
              <a:t>karma</a:t>
            </a:r>
            <a:r>
              <a:rPr lang="tr-TR" dirty="0"/>
              <a:t> saldırı örneği</a:t>
            </a:r>
            <a:endParaRPr lang="en-US" dirty="0"/>
          </a:p>
          <a:p>
            <a:pPr lvl="1"/>
            <a:r>
              <a:rPr lang="tr-TR" dirty="0" err="1"/>
              <a:t>Spam</a:t>
            </a:r>
            <a:r>
              <a:rPr lang="tr-TR" dirty="0"/>
              <a:t> e-posta mesajları, anlık mesajlar veya </a:t>
            </a:r>
            <a:br>
              <a:rPr lang="en-US" dirty="0"/>
            </a:br>
            <a:r>
              <a:rPr lang="en-US" dirty="0" err="1"/>
              <a:t>bağlantıları</a:t>
            </a:r>
            <a:r>
              <a:rPr lang="tr-TR" dirty="0"/>
              <a:t> dağıtmak için yasal web siteleri</a:t>
            </a:r>
            <a:endParaRPr lang="en-US" dirty="0"/>
          </a:p>
          <a:p>
            <a:pPr lvl="1"/>
            <a:r>
              <a:rPr lang="en-US" dirty="0" err="1"/>
              <a:t>Oltalama</a:t>
            </a:r>
            <a:r>
              <a:rPr lang="en-US" dirty="0"/>
              <a:t> (phishing) </a:t>
            </a:r>
            <a:r>
              <a:rPr lang="tr-TR" dirty="0"/>
              <a:t>e-postalarıyla birlikte </a:t>
            </a:r>
            <a:r>
              <a:rPr lang="tr-TR" dirty="0" err="1"/>
              <a:t>DDoS</a:t>
            </a:r>
            <a:endParaRPr lang="en-US" dirty="0"/>
          </a:p>
          <a:p>
            <a:r>
              <a:rPr lang="tr-TR" dirty="0"/>
              <a:t>Örnekler</a:t>
            </a:r>
            <a:r>
              <a:rPr lang="en-US" dirty="0"/>
              <a:t>: </a:t>
            </a:r>
            <a:r>
              <a:rPr lang="en-US" dirty="0" err="1"/>
              <a:t>Nimda</a:t>
            </a:r>
            <a:r>
              <a:rPr lang="en-US" dirty="0"/>
              <a:t>, </a:t>
            </a:r>
            <a:r>
              <a:rPr lang="en-US" dirty="0" err="1"/>
              <a:t>CodeRed</a:t>
            </a:r>
            <a:r>
              <a:rPr lang="en-US" dirty="0"/>
              <a:t>, </a:t>
            </a:r>
            <a:r>
              <a:rPr lang="en-US" dirty="0" err="1"/>
              <a:t>BugBear</a:t>
            </a:r>
            <a:r>
              <a:rPr lang="en-US" dirty="0"/>
              <a:t>, </a:t>
            </a:r>
            <a:r>
              <a:rPr lang="en-US" dirty="0" err="1"/>
              <a:t>Klez</a:t>
            </a:r>
            <a:r>
              <a:rPr lang="en-US" dirty="0"/>
              <a:t>, </a:t>
            </a:r>
            <a:br>
              <a:rPr lang="en-US" dirty="0"/>
            </a:br>
            <a:r>
              <a:rPr lang="en-US" dirty="0"/>
              <a:t>Slammer, Zeus/LICAT, and </a:t>
            </a:r>
            <a:r>
              <a:rPr lang="en-US" dirty="0" err="1"/>
              <a:t>Conficker</a:t>
            </a:r>
            <a:endParaRPr lang="en-US" dirty="0"/>
          </a:p>
          <a:p>
            <a:endParaRPr lang="en-CA" altLang="en-US" dirty="0"/>
          </a:p>
        </p:txBody>
      </p:sp>
      <p:pic>
        <p:nvPicPr>
          <p:cNvPr id="4" name="Picture 3">
            <a:extLst>
              <a:ext uri="{FF2B5EF4-FFF2-40B4-BE49-F238E27FC236}">
                <a16:creationId xmlns:a16="http://schemas.microsoft.com/office/drawing/2014/main" id="{AC33F57B-F56B-42C3-B880-5F5AECAE8E48}"/>
              </a:ext>
            </a:extLst>
          </p:cNvPr>
          <p:cNvPicPr>
            <a:picLocks noChangeAspect="1"/>
          </p:cNvPicPr>
          <p:nvPr/>
        </p:nvPicPr>
        <p:blipFill>
          <a:blip r:embed="rId3"/>
          <a:stretch>
            <a:fillRect/>
          </a:stretch>
        </p:blipFill>
        <p:spPr>
          <a:xfrm>
            <a:off x="5138056" y="2191657"/>
            <a:ext cx="3688631" cy="2448703"/>
          </a:xfrm>
          <a:prstGeom prst="rect">
            <a:avLst/>
          </a:prstGeom>
        </p:spPr>
      </p:pic>
    </p:spTree>
    <p:extLst>
      <p:ext uri="{BB962C8B-B14F-4D97-AF65-F5344CB8AC3E}">
        <p14:creationId xmlns:p14="http://schemas.microsoft.com/office/powerpoint/2010/main" val="407635006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a:t>2.1 </a:t>
            </a:r>
            <a:r>
              <a:rPr lang="tr-TR" dirty="0"/>
              <a:t>Bir Siber Saldırıyı Analiz Etme</a:t>
            </a:r>
            <a:endParaRPr lang="en-CA" dirty="0"/>
          </a:p>
          <a:p>
            <a:pPr lvl="1"/>
            <a:r>
              <a:rPr lang="tr-TR" dirty="0"/>
              <a:t>Bir siber saldırının özelliklerini ve işleyişini açıkla</a:t>
            </a:r>
            <a:r>
              <a:rPr lang="en-US" dirty="0"/>
              <a:t>yın.</a:t>
            </a:r>
          </a:p>
          <a:p>
            <a:pPr lvl="3"/>
            <a:r>
              <a:rPr lang="tr-TR" sz="1200" dirty="0"/>
              <a:t>Bir güvenlik açığından nasıl yararlandığını açıklayın</a:t>
            </a:r>
            <a:r>
              <a:rPr lang="en-US" sz="1200" dirty="0"/>
              <a:t>.</a:t>
            </a:r>
          </a:p>
          <a:p>
            <a:pPr lvl="3"/>
            <a:r>
              <a:rPr lang="tr-TR" sz="1200" dirty="0"/>
              <a:t>Güvenlik açıklarına ilişkin örnekleri belirleyin</a:t>
            </a:r>
            <a:r>
              <a:rPr lang="en-US" sz="1200" dirty="0"/>
              <a:t>.</a:t>
            </a:r>
          </a:p>
          <a:p>
            <a:pPr lvl="3"/>
            <a:r>
              <a:rPr lang="tr-TR" sz="1200" dirty="0"/>
              <a:t>Kötü amaçlı yazılım türlerini </a:t>
            </a:r>
            <a:r>
              <a:rPr lang="en-US" sz="1200" dirty="0"/>
              <a:t>(Malware Types) </a:t>
            </a:r>
            <a:r>
              <a:rPr lang="tr-TR" sz="1200" dirty="0"/>
              <a:t>ve semptomlarını açıklayın.</a:t>
            </a:r>
            <a:endParaRPr lang="en-US" sz="1200" dirty="0"/>
          </a:p>
          <a:p>
            <a:pPr lvl="3"/>
            <a:r>
              <a:rPr lang="tr-TR" sz="1200" dirty="0"/>
              <a:t>Sızma yöntemlerini açıkla</a:t>
            </a:r>
            <a:r>
              <a:rPr lang="en-US" sz="1200" dirty="0"/>
              <a:t>yın</a:t>
            </a:r>
            <a:r>
              <a:rPr lang="tr-TR" sz="1200" dirty="0"/>
              <a:t>.</a:t>
            </a:r>
            <a:endParaRPr lang="en-US" sz="1200" dirty="0"/>
          </a:p>
          <a:p>
            <a:pPr lvl="3"/>
            <a:r>
              <a:rPr lang="tr-TR" sz="1200" dirty="0"/>
              <a:t>Hizmeti </a:t>
            </a:r>
            <a:r>
              <a:rPr lang="en-US" sz="1200" dirty="0" err="1"/>
              <a:t>engelleme</a:t>
            </a:r>
            <a:r>
              <a:rPr lang="tr-TR" sz="1200" dirty="0"/>
              <a:t> </a:t>
            </a:r>
            <a:r>
              <a:rPr lang="en-US" sz="1200" dirty="0"/>
              <a:t>(</a:t>
            </a:r>
            <a:r>
              <a:rPr lang="en-US" sz="1200" dirty="0" err="1"/>
              <a:t>DoS</a:t>
            </a:r>
            <a:r>
              <a:rPr lang="en-US" sz="1200" dirty="0"/>
              <a:t>) </a:t>
            </a:r>
            <a:r>
              <a:rPr lang="tr-TR" sz="1200" dirty="0"/>
              <a:t>için kullanılan yöntemleri açıkla</a:t>
            </a:r>
            <a:r>
              <a:rPr lang="en-US" sz="1200" dirty="0"/>
              <a:t>yın.</a:t>
            </a:r>
          </a:p>
          <a:p>
            <a:r>
              <a:rPr lang="en-CA" dirty="0"/>
              <a:t>2.2 </a:t>
            </a:r>
            <a:r>
              <a:rPr lang="tr-TR" dirty="0"/>
              <a:t>Siber Güvenlik </a:t>
            </a:r>
            <a:r>
              <a:rPr lang="en-US" dirty="0" err="1"/>
              <a:t>Ortamı</a:t>
            </a:r>
            <a:endParaRPr lang="en-CA" dirty="0"/>
          </a:p>
          <a:p>
            <a:pPr lvl="1"/>
            <a:r>
              <a:rPr lang="tr-TR" dirty="0"/>
              <a:t>Siber tehdit ortamındaki </a:t>
            </a:r>
            <a:r>
              <a:rPr lang="en-US" dirty="0" err="1"/>
              <a:t>trendleri</a:t>
            </a:r>
            <a:r>
              <a:rPr lang="en-US" dirty="0"/>
              <a:t> </a:t>
            </a:r>
            <a:r>
              <a:rPr lang="tr-TR" dirty="0"/>
              <a:t>açıkla</a:t>
            </a:r>
            <a:r>
              <a:rPr lang="en-US" dirty="0"/>
              <a:t>yın</a:t>
            </a:r>
            <a:endParaRPr lang="en-US" sz="1250" dirty="0"/>
          </a:p>
          <a:p>
            <a:pPr lvl="3"/>
            <a:r>
              <a:rPr lang="en-US" sz="1200" dirty="0"/>
              <a:t>Karma</a:t>
            </a:r>
            <a:r>
              <a:rPr lang="tr-TR" sz="1200" dirty="0"/>
              <a:t> saldırıyı </a:t>
            </a:r>
            <a:r>
              <a:rPr lang="en-US" sz="1200" dirty="0"/>
              <a:t>(blended attack) </a:t>
            </a:r>
            <a:r>
              <a:rPr lang="tr-TR" sz="1200" dirty="0"/>
              <a:t>tanımlayın.</a:t>
            </a:r>
            <a:endParaRPr lang="en-US" sz="1200" dirty="0"/>
          </a:p>
          <a:p>
            <a:pPr lvl="3"/>
            <a:r>
              <a:rPr lang="tr-TR" sz="1200" dirty="0"/>
              <a:t>Etki azaltmanın </a:t>
            </a:r>
            <a:r>
              <a:rPr lang="en-US" sz="1200" dirty="0"/>
              <a:t>(impact reduction) </a:t>
            </a:r>
            <a:r>
              <a:rPr lang="tr-TR" sz="1200" dirty="0"/>
              <a:t>önemini açıklayın.</a:t>
            </a:r>
            <a:endParaRPr lang="en-US" sz="1200" dirty="0"/>
          </a:p>
        </p:txBody>
      </p:sp>
      <p:sp>
        <p:nvSpPr>
          <p:cNvPr id="4098" name="Rectangle 33"/>
          <p:cNvSpPr>
            <a:spLocks noGrp="1" noChangeArrowheads="1"/>
          </p:cNvSpPr>
          <p:nvPr>
            <p:ph type="title"/>
          </p:nvPr>
        </p:nvSpPr>
        <p:spPr/>
        <p:txBody>
          <a:bodyPr/>
          <a:lstStyle/>
          <a:p>
            <a:r>
              <a:rPr lang="en-US" dirty="0" err="1"/>
              <a:t>Bölüm</a:t>
            </a:r>
            <a:r>
              <a:rPr lang="en-US" dirty="0"/>
              <a:t> 2 – Öğreneceklerimiz! </a:t>
            </a:r>
            <a:br>
              <a:rPr lang="en-US" dirty="0"/>
            </a:br>
            <a:r>
              <a:rPr lang="tr-TR" dirty="0"/>
              <a:t>Bölümler ve Hedefler</a:t>
            </a:r>
            <a:endParaRPr lang="en-US" dirty="0"/>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err="1"/>
              <a:t>Etki</a:t>
            </a:r>
            <a:r>
              <a:rPr lang="en-US" altLang="en-US" sz="1600" dirty="0"/>
              <a:t> </a:t>
            </a:r>
            <a:r>
              <a:rPr lang="en-US" altLang="en-US" sz="1600" dirty="0" err="1"/>
              <a:t>Azaltma</a:t>
            </a:r>
            <a:r>
              <a:rPr lang="en-US" altLang="en-US" sz="1600" dirty="0"/>
              <a:t> (Impact Reduction)</a:t>
            </a:r>
            <a:br>
              <a:rPr lang="en-US" altLang="en-US" sz="1600" dirty="0"/>
            </a:br>
            <a:r>
              <a:rPr lang="tr-TR" dirty="0"/>
              <a:t>Etki Azaltma Nedir</a:t>
            </a:r>
            <a:r>
              <a:rPr lang="en-CA" altLang="en-US" dirty="0"/>
              <a:t>?</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Sorunu iletin</a:t>
            </a:r>
            <a:endParaRPr lang="en-US" dirty="0"/>
          </a:p>
          <a:p>
            <a:r>
              <a:rPr lang="tr-TR" dirty="0"/>
              <a:t>Samimi ve hesap verebilir olun</a:t>
            </a:r>
            <a:endParaRPr lang="en-US" dirty="0"/>
          </a:p>
          <a:p>
            <a:r>
              <a:rPr lang="tr-TR" dirty="0"/>
              <a:t>Detayları sağlamak</a:t>
            </a:r>
            <a:endParaRPr lang="en-US" dirty="0"/>
          </a:p>
          <a:p>
            <a:r>
              <a:rPr lang="tr-TR" dirty="0"/>
              <a:t>İhlalin nedenini anlayın</a:t>
            </a:r>
            <a:endParaRPr lang="en-US" dirty="0"/>
          </a:p>
          <a:p>
            <a:r>
              <a:rPr lang="tr-TR" dirty="0"/>
              <a:t>Gelecekte benzer bir ihlali önlemek için adımlar atın</a:t>
            </a:r>
            <a:endParaRPr lang="en-US" dirty="0"/>
          </a:p>
          <a:p>
            <a:r>
              <a:rPr lang="tr-TR" dirty="0"/>
              <a:t>Tüm sistemlerin temiz olduğundan emin olun</a:t>
            </a:r>
            <a:endParaRPr lang="en-US" dirty="0"/>
          </a:p>
          <a:p>
            <a:r>
              <a:rPr lang="tr-TR" dirty="0"/>
              <a:t>Çalışanları, ortakları ve müşterileri eğitin</a:t>
            </a:r>
            <a:endParaRPr lang="en-US" dirty="0"/>
          </a:p>
          <a:p>
            <a:endParaRPr lang="en-CA" altLang="en-US" dirty="0"/>
          </a:p>
        </p:txBody>
      </p:sp>
      <p:pic>
        <p:nvPicPr>
          <p:cNvPr id="5" name="Picture 4">
            <a:extLst>
              <a:ext uri="{FF2B5EF4-FFF2-40B4-BE49-F238E27FC236}">
                <a16:creationId xmlns:a16="http://schemas.microsoft.com/office/drawing/2014/main" id="{FF6C022D-3935-49BC-928E-BDF3F2ABAA7D}"/>
              </a:ext>
            </a:extLst>
          </p:cNvPr>
          <p:cNvPicPr>
            <a:picLocks noChangeAspect="1"/>
          </p:cNvPicPr>
          <p:nvPr/>
        </p:nvPicPr>
        <p:blipFill>
          <a:blip r:embed="rId3"/>
          <a:stretch>
            <a:fillRect/>
          </a:stretch>
        </p:blipFill>
        <p:spPr>
          <a:xfrm>
            <a:off x="5285537" y="2281646"/>
            <a:ext cx="3602111" cy="2383306"/>
          </a:xfrm>
          <a:prstGeom prst="rect">
            <a:avLst/>
          </a:prstGeom>
        </p:spPr>
      </p:pic>
    </p:spTree>
    <p:extLst>
      <p:ext uri="{BB962C8B-B14F-4D97-AF65-F5344CB8AC3E}">
        <p14:creationId xmlns:p14="http://schemas.microsoft.com/office/powerpoint/2010/main" val="380993289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2.3 </a:t>
            </a:r>
            <a:r>
              <a:rPr lang="en-US" dirty="0" err="1"/>
              <a:t>Bölüm</a:t>
            </a:r>
            <a:r>
              <a:rPr lang="en-US" dirty="0"/>
              <a:t> </a:t>
            </a:r>
            <a:r>
              <a:rPr lang="en-US" dirty="0" err="1"/>
              <a:t>Özeti</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1600" dirty="0" err="1"/>
              <a:t>Bölüm</a:t>
            </a:r>
            <a:r>
              <a:rPr lang="en-US" altLang="en-US" sz="1600" dirty="0"/>
              <a:t> </a:t>
            </a:r>
            <a:r>
              <a:rPr lang="en-US" altLang="en-US" sz="1600" dirty="0" err="1"/>
              <a:t>Özeti</a:t>
            </a:r>
            <a:br>
              <a:rPr lang="en-US" altLang="en-US" sz="1600" dirty="0"/>
            </a:br>
            <a:r>
              <a:rPr lang="en-CA" altLang="en-US" dirty="0" err="1"/>
              <a:t>Özet</a:t>
            </a:r>
            <a:endParaRPr lang="en-CA" altLang="en-US" sz="1800" dirty="0">
              <a:solidFill>
                <a:srgbClr val="FF0000"/>
              </a:solidFill>
            </a:endParaRPr>
          </a:p>
        </p:txBody>
      </p:sp>
      <p:sp>
        <p:nvSpPr>
          <p:cNvPr id="3" name="Content Placeholder 2"/>
          <p:cNvSpPr>
            <a:spLocks noGrp="1"/>
          </p:cNvSpPr>
          <p:nvPr>
            <p:ph idx="1"/>
          </p:nvPr>
        </p:nvSpPr>
        <p:spPr>
          <a:xfrm>
            <a:off x="144065" y="798944"/>
            <a:ext cx="8853286" cy="1892301"/>
          </a:xfrm>
        </p:spPr>
        <p:txBody>
          <a:bodyPr/>
          <a:lstStyle/>
          <a:p>
            <a:r>
              <a:rPr lang="tr-TR" sz="1400" dirty="0"/>
              <a:t>Güvenlik açıklarına ilişkin örnekleri </a:t>
            </a:r>
            <a:r>
              <a:rPr lang="en-US" sz="1400" dirty="0" err="1"/>
              <a:t>inceleyin</a:t>
            </a:r>
            <a:r>
              <a:rPr lang="tr-TR" sz="1400" dirty="0"/>
              <a:t>.</a:t>
            </a:r>
            <a:endParaRPr lang="en-US" sz="1400" dirty="0"/>
          </a:p>
          <a:p>
            <a:r>
              <a:rPr lang="tr-TR" sz="1400" dirty="0"/>
              <a:t>Bir güvenlik açığından nasıl </a:t>
            </a:r>
            <a:r>
              <a:rPr lang="en-US" sz="1400" dirty="0" err="1"/>
              <a:t>faydalanıldığını</a:t>
            </a:r>
            <a:r>
              <a:rPr lang="tr-TR" sz="1400" dirty="0"/>
              <a:t> açıklayın.</a:t>
            </a:r>
            <a:endParaRPr lang="en-US" sz="1400" dirty="0"/>
          </a:p>
          <a:p>
            <a:r>
              <a:rPr lang="tr-TR" sz="1400" dirty="0"/>
              <a:t>Kötü amaçlı yazılım türlerini ve belirtilerini, sızma yöntemlerini, hizmet </a:t>
            </a:r>
            <a:r>
              <a:rPr lang="en-US" sz="1400" dirty="0" err="1"/>
              <a:t>engelleme</a:t>
            </a:r>
            <a:r>
              <a:rPr lang="tr-TR" sz="1400" dirty="0"/>
              <a:t> için kullanılan yöntemleri açıklayın.</a:t>
            </a:r>
            <a:endParaRPr lang="en-US" sz="1400" dirty="0"/>
          </a:p>
          <a:p>
            <a:r>
              <a:rPr lang="en-US" sz="1400" dirty="0" err="1"/>
              <a:t>Bir</a:t>
            </a:r>
            <a:r>
              <a:rPr lang="en-US" sz="1400" dirty="0"/>
              <a:t> karma</a:t>
            </a:r>
            <a:r>
              <a:rPr lang="tr-TR" sz="1400" dirty="0"/>
              <a:t> saldırıyı</a:t>
            </a:r>
            <a:r>
              <a:rPr lang="en-US" sz="1400" dirty="0"/>
              <a:t> (blended attack)</a:t>
            </a:r>
            <a:r>
              <a:rPr lang="tr-TR" sz="1400" dirty="0"/>
              <a:t> ve etki azaltmanın önemini açıklayın.</a:t>
            </a:r>
            <a:endParaRPr lang="en-US" sz="1400" dirty="0"/>
          </a:p>
          <a:p>
            <a:endParaRPr lang="en-CA" altLang="en-US" dirty="0"/>
          </a:p>
        </p:txBody>
      </p:sp>
      <p:sp>
        <p:nvSpPr>
          <p:cNvPr id="2" name="TextBox 1">
            <a:extLst>
              <a:ext uri="{FF2B5EF4-FFF2-40B4-BE49-F238E27FC236}">
                <a16:creationId xmlns:a16="http://schemas.microsoft.com/office/drawing/2014/main" id="{C95DCFA4-5786-3840-AD0D-C043E4553B08}"/>
              </a:ext>
            </a:extLst>
          </p:cNvPr>
          <p:cNvSpPr txBox="1"/>
          <p:nvPr/>
        </p:nvSpPr>
        <p:spPr>
          <a:xfrm>
            <a:off x="3356263" y="2992581"/>
            <a:ext cx="2052165" cy="369332"/>
          </a:xfrm>
          <a:prstGeom prst="rect">
            <a:avLst/>
          </a:prstGeom>
          <a:noFill/>
        </p:spPr>
        <p:txBody>
          <a:bodyPr wrap="none" rtlCol="0">
            <a:spAutoFit/>
          </a:bodyPr>
          <a:lstStyle/>
          <a:p>
            <a:r>
              <a:rPr lang="en-TR" dirty="0">
                <a:solidFill>
                  <a:srgbClr val="FF0000"/>
                </a:solidFill>
              </a:rPr>
              <a:t>SORU ve CEVAP!</a:t>
            </a:r>
          </a:p>
        </p:txBody>
      </p:sp>
    </p:spTree>
    <p:extLst>
      <p:ext uri="{BB962C8B-B14F-4D97-AF65-F5344CB8AC3E}">
        <p14:creationId xmlns:p14="http://schemas.microsoft.com/office/powerpoint/2010/main" val="97224507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60E4-4EA8-C64E-85B1-75482974EF91}"/>
              </a:ext>
            </a:extLst>
          </p:cNvPr>
          <p:cNvSpPr>
            <a:spLocks noGrp="1"/>
          </p:cNvSpPr>
          <p:nvPr>
            <p:ph type="ctrTitle"/>
          </p:nvPr>
        </p:nvSpPr>
        <p:spPr>
          <a:xfrm>
            <a:off x="416424" y="3636817"/>
            <a:ext cx="8478193" cy="997527"/>
          </a:xfrm>
        </p:spPr>
        <p:txBody>
          <a:bodyPr/>
          <a:lstStyle/>
          <a:p>
            <a:r>
              <a:rPr lang="en-US" sz="3000" dirty="0">
                <a:hlinkClick r:id="rId2"/>
              </a:rPr>
              <a:t>https://insights.stackoverflow.com/survey/2019#developer-profile</a:t>
            </a:r>
            <a:endParaRPr lang="en-TR" sz="3000" dirty="0"/>
          </a:p>
        </p:txBody>
      </p:sp>
      <p:pic>
        <p:nvPicPr>
          <p:cNvPr id="4" name="Picture 3">
            <a:extLst>
              <a:ext uri="{FF2B5EF4-FFF2-40B4-BE49-F238E27FC236}">
                <a16:creationId xmlns:a16="http://schemas.microsoft.com/office/drawing/2014/main" id="{2E87703A-2CA9-1B47-A8D3-3C47B1F63013}"/>
              </a:ext>
            </a:extLst>
          </p:cNvPr>
          <p:cNvPicPr>
            <a:picLocks noChangeAspect="1"/>
          </p:cNvPicPr>
          <p:nvPr/>
        </p:nvPicPr>
        <p:blipFill>
          <a:blip r:embed="rId3"/>
          <a:stretch>
            <a:fillRect/>
          </a:stretch>
        </p:blipFill>
        <p:spPr>
          <a:xfrm>
            <a:off x="1215736" y="509155"/>
            <a:ext cx="6265696" cy="3127661"/>
          </a:xfrm>
          <a:prstGeom prst="rect">
            <a:avLst/>
          </a:prstGeom>
        </p:spPr>
      </p:pic>
    </p:spTree>
    <p:extLst>
      <p:ext uri="{BB962C8B-B14F-4D97-AF65-F5344CB8AC3E}">
        <p14:creationId xmlns:p14="http://schemas.microsoft.com/office/powerpoint/2010/main" val="158707625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B9062-E8A0-EF40-9DBA-9D4F26B3FD57}"/>
              </a:ext>
            </a:extLst>
          </p:cNvPr>
          <p:cNvSpPr txBox="1"/>
          <p:nvPr/>
        </p:nvSpPr>
        <p:spPr>
          <a:xfrm>
            <a:off x="2049654" y="3163200"/>
            <a:ext cx="5044692" cy="1200329"/>
          </a:xfrm>
          <a:prstGeom prst="rect">
            <a:avLst/>
          </a:prstGeom>
          <a:noFill/>
        </p:spPr>
        <p:txBody>
          <a:bodyPr wrap="square" rtlCol="0">
            <a:spAutoFit/>
          </a:bodyPr>
          <a:lstStyle/>
          <a:p>
            <a:pPr algn="ctr"/>
            <a:r>
              <a:rPr lang="en-TR" dirty="0">
                <a:solidFill>
                  <a:schemeClr val="accent5"/>
                </a:solidFill>
              </a:rPr>
              <a:t>Kaynak : Cisco Ağ Akademisi</a:t>
            </a:r>
          </a:p>
          <a:p>
            <a:pPr algn="ctr"/>
            <a:r>
              <a:rPr lang="en-TR" dirty="0">
                <a:solidFill>
                  <a:schemeClr val="accent5"/>
                </a:solidFill>
              </a:rPr>
              <a:t>(</a:t>
            </a:r>
            <a:r>
              <a:rPr lang="en-US" dirty="0">
                <a:hlinkClick r:id="rId2"/>
              </a:rPr>
              <a:t>https://www.netacad.com/portal/teaching</a:t>
            </a:r>
            <a:r>
              <a:rPr lang="en-TR" dirty="0">
                <a:solidFill>
                  <a:schemeClr val="accent5"/>
                </a:solidFill>
              </a:rPr>
              <a:t>) </a:t>
            </a:r>
          </a:p>
          <a:p>
            <a:pPr algn="ctr"/>
            <a:r>
              <a:rPr lang="en-TR" dirty="0">
                <a:solidFill>
                  <a:schemeClr val="accent5"/>
                </a:solidFill>
              </a:rPr>
              <a:t>Kaynak - Çeviri: Ağ Yöneticileri Derneği</a:t>
            </a:r>
          </a:p>
          <a:p>
            <a:pPr algn="ctr"/>
            <a:r>
              <a:rPr lang="en-TR" dirty="0">
                <a:solidFill>
                  <a:schemeClr val="accent5"/>
                </a:solidFill>
              </a:rPr>
              <a:t>(</a:t>
            </a:r>
            <a:r>
              <a:rPr lang="en-US" dirty="0">
                <a:hlinkClick r:id="rId3"/>
              </a:rPr>
              <a:t>http://www.agyoneticileri.org/</a:t>
            </a:r>
            <a:r>
              <a:rPr lang="en-TR" dirty="0">
                <a:solidFill>
                  <a:schemeClr val="accent5"/>
                </a:solidFill>
              </a:rPr>
              <a:t>)</a:t>
            </a:r>
          </a:p>
        </p:txBody>
      </p:sp>
      <p:sp>
        <p:nvSpPr>
          <p:cNvPr id="3" name="TextBox 2">
            <a:extLst>
              <a:ext uri="{FF2B5EF4-FFF2-40B4-BE49-F238E27FC236}">
                <a16:creationId xmlns:a16="http://schemas.microsoft.com/office/drawing/2014/main" id="{834331F9-9671-1D4C-9D06-72F80EE68A4B}"/>
              </a:ext>
            </a:extLst>
          </p:cNvPr>
          <p:cNvSpPr txBox="1"/>
          <p:nvPr/>
        </p:nvSpPr>
        <p:spPr>
          <a:xfrm>
            <a:off x="1943100" y="1059871"/>
            <a:ext cx="5424055" cy="1200329"/>
          </a:xfrm>
          <a:prstGeom prst="rect">
            <a:avLst/>
          </a:prstGeom>
          <a:noFill/>
        </p:spPr>
        <p:txBody>
          <a:bodyPr wrap="square" rtlCol="0">
            <a:spAutoFit/>
          </a:bodyPr>
          <a:lstStyle/>
          <a:p>
            <a:pPr algn="ctr"/>
            <a:r>
              <a:rPr lang="en-TR" dirty="0">
                <a:solidFill>
                  <a:schemeClr val="accent5"/>
                </a:solidFill>
              </a:rPr>
              <a:t>TEŞEKKÜRLER</a:t>
            </a:r>
          </a:p>
          <a:p>
            <a:pPr algn="ctr"/>
            <a:r>
              <a:rPr lang="en-TR" dirty="0">
                <a:solidFill>
                  <a:schemeClr val="accent5"/>
                </a:solidFill>
              </a:rPr>
              <a:t>Arzu KİLİTCİ CALAYIR</a:t>
            </a:r>
          </a:p>
          <a:p>
            <a:pPr algn="ctr"/>
            <a:r>
              <a:rPr lang="en-TR" dirty="0">
                <a:solidFill>
                  <a:schemeClr val="accent5"/>
                </a:solidFill>
                <a:hlinkClick r:id="rId4">
                  <a:extLst>
                    <a:ext uri="{A12FA001-AC4F-418D-AE19-62706E023703}">
                      <ahyp:hlinkClr xmlns:ahyp="http://schemas.microsoft.com/office/drawing/2018/hyperlinkcolor" val="tx"/>
                    </a:ext>
                  </a:extLst>
                </a:hlinkClick>
              </a:rPr>
              <a:t>www.arzukilitci.com</a:t>
            </a:r>
            <a:endParaRPr lang="en-TR" dirty="0">
              <a:solidFill>
                <a:schemeClr val="accent5"/>
              </a:solidFill>
            </a:endParaRPr>
          </a:p>
          <a:p>
            <a:endParaRPr lang="en-TR" dirty="0"/>
          </a:p>
        </p:txBody>
      </p:sp>
    </p:spTree>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1544" cy="1802391"/>
          </a:xfrm>
        </p:spPr>
        <p:txBody>
          <a:bodyPr/>
          <a:lstStyle/>
          <a:p>
            <a:r>
              <a:rPr lang="en-US" dirty="0"/>
              <a:t>2.1 </a:t>
            </a:r>
            <a:r>
              <a:rPr lang="tr-TR" dirty="0"/>
              <a:t>Bir Siber Saldırıyı Analiz Etme</a:t>
            </a:r>
            <a:endParaRPr lang="en-CA" dirty="0"/>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Güvenlik Açığı ve İstismarları</a:t>
            </a:r>
            <a:r>
              <a:rPr lang="en-US" sz="1600" dirty="0"/>
              <a:t> (Exploits)</a:t>
            </a:r>
            <a:br>
              <a:rPr lang="en-US" altLang="en-US" sz="1600" dirty="0"/>
            </a:br>
            <a:r>
              <a:rPr lang="tr-TR" dirty="0"/>
              <a:t>Güvenlik Açıklarını Bulma</a:t>
            </a:r>
            <a:br>
              <a:rPr lang="en-US" sz="1800" dirty="0"/>
            </a:br>
            <a:endParaRPr lang="en-CA" altLang="en-US" sz="1800" dirty="0">
              <a:solidFill>
                <a:srgbClr val="FF0000"/>
              </a:solidFill>
            </a:endParaRPr>
          </a:p>
        </p:txBody>
      </p:sp>
      <p:sp>
        <p:nvSpPr>
          <p:cNvPr id="3" name="Content Placeholder 2"/>
          <p:cNvSpPr>
            <a:spLocks noGrp="1"/>
          </p:cNvSpPr>
          <p:nvPr>
            <p:ph idx="1"/>
          </p:nvPr>
        </p:nvSpPr>
        <p:spPr>
          <a:xfrm>
            <a:off x="144065" y="798945"/>
            <a:ext cx="8766718" cy="4303162"/>
          </a:xfrm>
        </p:spPr>
        <p:txBody>
          <a:bodyPr>
            <a:normAutofit lnSpcReduction="10000"/>
          </a:bodyPr>
          <a:lstStyle/>
          <a:p>
            <a:r>
              <a:rPr lang="tr-TR" b="1" i="1" dirty="0"/>
              <a:t>İstismar</a:t>
            </a:r>
            <a:r>
              <a:rPr lang="en-US" b="1" i="1" dirty="0"/>
              <a:t> (exploit)</a:t>
            </a:r>
            <a:r>
              <a:rPr lang="tr-TR" dirty="0"/>
              <a:t>, bilinen bir güvenlik açığından !ZAFİYET! yararlanmak için yazılmış bir program.</a:t>
            </a:r>
          </a:p>
          <a:p>
            <a:r>
              <a:rPr lang="tr-TR" b="1" i="1" dirty="0"/>
              <a:t>Saldırı</a:t>
            </a:r>
            <a:r>
              <a:rPr lang="en-US" b="1" i="1" dirty="0"/>
              <a:t> (attack) </a:t>
            </a:r>
            <a:r>
              <a:rPr lang="tr-TR" dirty="0"/>
              <a:t>, bir güvenlik açığına karşı bir istismar (</a:t>
            </a:r>
            <a:r>
              <a:rPr lang="tr-TR" dirty="0" err="1"/>
              <a:t>exploit</a:t>
            </a:r>
            <a:r>
              <a:rPr lang="tr-TR" dirty="0"/>
              <a:t>) kullanma eylemidir.</a:t>
            </a:r>
            <a:endParaRPr lang="en-US" dirty="0"/>
          </a:p>
          <a:p>
            <a:r>
              <a:rPr lang="tr-TR" dirty="0"/>
              <a:t>Yazılım güvenlik açığı</a:t>
            </a:r>
            <a:r>
              <a:rPr lang="en-US" dirty="0"/>
              <a:t> (Software vulnerability)</a:t>
            </a:r>
          </a:p>
          <a:p>
            <a:pPr lvl="1"/>
            <a:r>
              <a:rPr lang="en-US" dirty="0"/>
              <a:t>İ</a:t>
            </a:r>
            <a:r>
              <a:rPr lang="tr-TR" dirty="0" err="1"/>
              <a:t>şletim</a:t>
            </a:r>
            <a:r>
              <a:rPr lang="tr-TR" dirty="0"/>
              <a:t> sistemindeki veya uygulama kodundaki hatalar</a:t>
            </a:r>
            <a:endParaRPr lang="en-US" dirty="0"/>
          </a:p>
          <a:p>
            <a:pPr lvl="1"/>
            <a:r>
              <a:rPr lang="en-US" b="1" dirty="0" err="1">
                <a:solidFill>
                  <a:schemeClr val="tx1">
                    <a:lumMod val="75000"/>
                  </a:schemeClr>
                </a:solidFill>
              </a:rPr>
              <a:t>SYNful</a:t>
            </a:r>
            <a:r>
              <a:rPr lang="en-US" b="1" dirty="0">
                <a:solidFill>
                  <a:schemeClr val="tx1">
                    <a:lumMod val="75000"/>
                  </a:schemeClr>
                </a:solidFill>
              </a:rPr>
              <a:t> Knock </a:t>
            </a:r>
            <a:r>
              <a:rPr lang="en-US" dirty="0"/>
              <a:t>– </a:t>
            </a:r>
            <a:r>
              <a:rPr lang="tr-TR" dirty="0"/>
              <a:t>Cisco </a:t>
            </a:r>
            <a:r>
              <a:rPr lang="tr-TR" dirty="0" err="1"/>
              <a:t>IOS'ta</a:t>
            </a:r>
            <a:r>
              <a:rPr lang="tr-TR" dirty="0"/>
              <a:t> Güvenlik Açığı</a:t>
            </a:r>
            <a:endParaRPr lang="en-US" dirty="0"/>
          </a:p>
          <a:p>
            <a:pPr lvl="2"/>
            <a:r>
              <a:rPr lang="tr-TR" dirty="0"/>
              <a:t>saldırganların yönlendiricileri kontrol etmesini sağlar</a:t>
            </a:r>
            <a:endParaRPr lang="en-US" dirty="0"/>
          </a:p>
          <a:p>
            <a:pPr lvl="2"/>
            <a:r>
              <a:rPr lang="tr-TR" dirty="0"/>
              <a:t>ağ iletişimini izle</a:t>
            </a:r>
            <a:r>
              <a:rPr lang="en-US" dirty="0"/>
              <a:t>r</a:t>
            </a:r>
          </a:p>
          <a:p>
            <a:pPr lvl="2"/>
            <a:r>
              <a:rPr lang="tr-TR" dirty="0"/>
              <a:t>diğer ağ aygıtlarına bulaşabilir</a:t>
            </a:r>
            <a:endParaRPr lang="en-US" dirty="0"/>
          </a:p>
          <a:p>
            <a:pPr lvl="1"/>
            <a:r>
              <a:rPr lang="en-US" b="1" dirty="0"/>
              <a:t>Project Zero </a:t>
            </a:r>
            <a:r>
              <a:rPr lang="en-US" dirty="0"/>
              <a:t>– </a:t>
            </a:r>
            <a:r>
              <a:rPr lang="tr-TR" dirty="0"/>
              <a:t>Google, yazılım açıklarını bulmaya </a:t>
            </a:r>
            <a:br>
              <a:rPr lang="en-US" dirty="0"/>
            </a:br>
            <a:r>
              <a:rPr lang="tr-TR" dirty="0"/>
              <a:t>adanmış kalıcı bir ekip oluşturdu.</a:t>
            </a:r>
            <a:r>
              <a:rPr lang="en-US" dirty="0"/>
              <a:t>. 			</a:t>
            </a:r>
          </a:p>
          <a:p>
            <a:pPr marL="261937" lvl="2" indent="0">
              <a:buNone/>
            </a:pPr>
            <a:r>
              <a:rPr lang="en-US" dirty="0">
                <a:solidFill>
                  <a:srgbClr val="FF0000"/>
                </a:solidFill>
              </a:rPr>
              <a:t>							Bir </a:t>
            </a:r>
            <a:r>
              <a:rPr lang="en-US" dirty="0" err="1">
                <a:solidFill>
                  <a:srgbClr val="FF0000"/>
                </a:solidFill>
              </a:rPr>
              <a:t>zincir</a:t>
            </a:r>
            <a:r>
              <a:rPr lang="en-US" dirty="0">
                <a:solidFill>
                  <a:srgbClr val="FF0000"/>
                </a:solidFill>
              </a:rPr>
              <a:t> </a:t>
            </a:r>
            <a:r>
              <a:rPr lang="en-US" dirty="0" err="1">
                <a:solidFill>
                  <a:srgbClr val="FF0000"/>
                </a:solidFill>
              </a:rPr>
              <a:t>ancak</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zayıf</a:t>
            </a:r>
            <a:r>
              <a:rPr lang="en-US" dirty="0">
                <a:solidFill>
                  <a:srgbClr val="FF0000"/>
                </a:solidFill>
              </a:rPr>
              <a:t> </a:t>
            </a:r>
            <a:r>
              <a:rPr lang="en-US" dirty="0" err="1">
                <a:solidFill>
                  <a:srgbClr val="FF0000"/>
                </a:solidFill>
              </a:rPr>
              <a:t>halkası</a:t>
            </a:r>
            <a:r>
              <a:rPr lang="en-US" dirty="0">
                <a:solidFill>
                  <a:srgbClr val="FF0000"/>
                </a:solidFill>
              </a:rPr>
              <a:t> </a:t>
            </a:r>
            <a:r>
              <a:rPr lang="en-US" dirty="0" err="1">
                <a:solidFill>
                  <a:srgbClr val="FF0000"/>
                </a:solidFill>
              </a:rPr>
              <a:t>kadar</a:t>
            </a:r>
            <a:r>
              <a:rPr lang="en-US" dirty="0">
                <a:solidFill>
                  <a:srgbClr val="FF0000"/>
                </a:solidFill>
              </a:rPr>
              <a:t> </a:t>
            </a:r>
            <a:r>
              <a:rPr lang="en-US" dirty="0" err="1">
                <a:solidFill>
                  <a:srgbClr val="FF0000"/>
                </a:solidFill>
              </a:rPr>
              <a:t>güçlüdür</a:t>
            </a:r>
            <a:r>
              <a:rPr lang="en-US" dirty="0">
                <a:solidFill>
                  <a:srgbClr val="FF0000"/>
                </a:solidFill>
              </a:rPr>
              <a:t>! </a:t>
            </a:r>
          </a:p>
          <a:p>
            <a:r>
              <a:rPr lang="tr-TR" dirty="0"/>
              <a:t>Donanım güvenlik açığı</a:t>
            </a:r>
            <a:r>
              <a:rPr lang="en-US" dirty="0"/>
              <a:t> (Hardware vulnerability)</a:t>
            </a:r>
          </a:p>
          <a:p>
            <a:pPr lvl="1"/>
            <a:r>
              <a:rPr lang="tr-TR" dirty="0"/>
              <a:t>Donanım tasarım kusurları</a:t>
            </a:r>
            <a:endParaRPr lang="en-US" dirty="0"/>
          </a:p>
          <a:p>
            <a:pPr lvl="1"/>
            <a:r>
              <a:rPr lang="en-US" b="1" dirty="0" err="1">
                <a:solidFill>
                  <a:schemeClr val="tx1">
                    <a:lumMod val="75000"/>
                  </a:schemeClr>
                </a:solidFill>
              </a:rPr>
              <a:t>Rowhammer</a:t>
            </a:r>
            <a:r>
              <a:rPr lang="en-US" dirty="0"/>
              <a:t> - RAM </a:t>
            </a:r>
            <a:r>
              <a:rPr lang="en-US" dirty="0" err="1"/>
              <a:t>bellek</a:t>
            </a:r>
            <a:r>
              <a:rPr lang="en-US" dirty="0"/>
              <a:t> </a:t>
            </a:r>
            <a:r>
              <a:rPr lang="en-US" dirty="0" err="1"/>
              <a:t>istismarı</a:t>
            </a:r>
            <a:r>
              <a:rPr lang="en-US" dirty="0"/>
              <a:t>, </a:t>
            </a:r>
            <a:r>
              <a:rPr lang="tr-TR" dirty="0"/>
              <a:t>verilerin yakındaki adres bellek hücrelerinden alınmasına izin verir.</a:t>
            </a:r>
            <a:endParaRPr lang="en-US" dirty="0"/>
          </a:p>
        </p:txBody>
      </p:sp>
      <p:pic>
        <p:nvPicPr>
          <p:cNvPr id="5" name="Picture 4">
            <a:extLst>
              <a:ext uri="{FF2B5EF4-FFF2-40B4-BE49-F238E27FC236}">
                <a16:creationId xmlns:a16="http://schemas.microsoft.com/office/drawing/2014/main" id="{D2D6CEBA-574F-421C-968E-1A85002D86E0}"/>
              </a:ext>
            </a:extLst>
          </p:cNvPr>
          <p:cNvPicPr>
            <a:picLocks noChangeAspect="1"/>
          </p:cNvPicPr>
          <p:nvPr/>
        </p:nvPicPr>
        <p:blipFill>
          <a:blip r:embed="rId3"/>
          <a:stretch>
            <a:fillRect/>
          </a:stretch>
        </p:blipFill>
        <p:spPr>
          <a:xfrm>
            <a:off x="5370971" y="2343307"/>
            <a:ext cx="2437614" cy="1214438"/>
          </a:xfrm>
          <a:prstGeom prst="rect">
            <a:avLst/>
          </a:prstGeom>
        </p:spPr>
      </p:pic>
      <p:pic>
        <p:nvPicPr>
          <p:cNvPr id="4" name="Picture 3">
            <a:extLst>
              <a:ext uri="{FF2B5EF4-FFF2-40B4-BE49-F238E27FC236}">
                <a16:creationId xmlns:a16="http://schemas.microsoft.com/office/drawing/2014/main" id="{BB41861B-CFCC-2242-830C-525AFD8687C3}"/>
              </a:ext>
            </a:extLst>
          </p:cNvPr>
          <p:cNvPicPr>
            <a:picLocks noChangeAspect="1"/>
          </p:cNvPicPr>
          <p:nvPr/>
        </p:nvPicPr>
        <p:blipFill>
          <a:blip r:embed="rId4"/>
          <a:stretch>
            <a:fillRect/>
          </a:stretch>
        </p:blipFill>
        <p:spPr>
          <a:xfrm>
            <a:off x="5370971" y="1498785"/>
            <a:ext cx="3189157" cy="844521"/>
          </a:xfrm>
          <a:prstGeom prst="rect">
            <a:avLst/>
          </a:prstGeom>
        </p:spPr>
      </p:pic>
      <p:sp>
        <p:nvSpPr>
          <p:cNvPr id="6" name="Rectangle 5">
            <a:extLst>
              <a:ext uri="{FF2B5EF4-FFF2-40B4-BE49-F238E27FC236}">
                <a16:creationId xmlns:a16="http://schemas.microsoft.com/office/drawing/2014/main" id="{12ED55B3-9C71-9A40-B588-C3A32F71B2A1}"/>
              </a:ext>
            </a:extLst>
          </p:cNvPr>
          <p:cNvSpPr/>
          <p:nvPr/>
        </p:nvSpPr>
        <p:spPr>
          <a:xfrm>
            <a:off x="5484586" y="420168"/>
            <a:ext cx="3228769" cy="369332"/>
          </a:xfrm>
          <a:prstGeom prst="rect">
            <a:avLst/>
          </a:prstGeom>
        </p:spPr>
        <p:txBody>
          <a:bodyPr wrap="none">
            <a:spAutoFit/>
          </a:bodyPr>
          <a:lstStyle/>
          <a:p>
            <a:r>
              <a:rPr lang="en-US" dirty="0">
                <a:solidFill>
                  <a:srgbClr val="337AB7"/>
                </a:solidFill>
                <a:latin typeface="Blogger Sans"/>
                <a:hlinkClick r:id="rId5"/>
              </a:rPr>
              <a:t>https://www.securityfocus.com/</a:t>
            </a:r>
            <a:endParaRPr lang="en-TR" dirty="0"/>
          </a:p>
        </p:txBody>
      </p:sp>
    </p:spTree>
    <p:extLst>
      <p:ext uri="{BB962C8B-B14F-4D97-AF65-F5344CB8AC3E}">
        <p14:creationId xmlns:p14="http://schemas.microsoft.com/office/powerpoint/2010/main" val="411977739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EA66B2-472A-403D-B452-0917659727AC}"/>
              </a:ext>
            </a:extLst>
          </p:cNvPr>
          <p:cNvPicPr>
            <a:picLocks noChangeAspect="1"/>
          </p:cNvPicPr>
          <p:nvPr/>
        </p:nvPicPr>
        <p:blipFill>
          <a:blip r:embed="rId3"/>
          <a:stretch>
            <a:fillRect/>
          </a:stretch>
        </p:blipFill>
        <p:spPr>
          <a:xfrm>
            <a:off x="4886751" y="2045004"/>
            <a:ext cx="4120897" cy="2705934"/>
          </a:xfrm>
          <a:prstGeom prst="rect">
            <a:avLst/>
          </a:prstGeom>
        </p:spPr>
      </p:pic>
      <p:sp>
        <p:nvSpPr>
          <p:cNvPr id="10242" name="Title 1"/>
          <p:cNvSpPr>
            <a:spLocks noGrp="1"/>
          </p:cNvSpPr>
          <p:nvPr>
            <p:ph type="title"/>
          </p:nvPr>
        </p:nvSpPr>
        <p:spPr/>
        <p:txBody>
          <a:bodyPr/>
          <a:lstStyle/>
          <a:p>
            <a:r>
              <a:rPr lang="tr-TR" sz="1600" dirty="0"/>
              <a:t>Güvenlik Açıkları Türleri</a:t>
            </a:r>
            <a:br>
              <a:rPr lang="en-US" altLang="en-US" sz="1600" dirty="0"/>
            </a:br>
            <a:r>
              <a:rPr lang="tr-TR" dirty="0"/>
              <a:t>Güvenlik Açıklarını Sınıflandırma</a:t>
            </a:r>
            <a:endParaRPr lang="en-CA" altLang="en-US" sz="1800" dirty="0">
              <a:solidFill>
                <a:srgbClr val="FF0000"/>
              </a:solidFill>
            </a:endParaRPr>
          </a:p>
        </p:txBody>
      </p:sp>
      <p:sp>
        <p:nvSpPr>
          <p:cNvPr id="3" name="Content Placeholder 2"/>
          <p:cNvSpPr>
            <a:spLocks noGrp="1"/>
          </p:cNvSpPr>
          <p:nvPr>
            <p:ph idx="1"/>
          </p:nvPr>
        </p:nvSpPr>
        <p:spPr>
          <a:xfrm>
            <a:off x="144065" y="798945"/>
            <a:ext cx="8719519" cy="4151008"/>
          </a:xfrm>
        </p:spPr>
        <p:txBody>
          <a:bodyPr/>
          <a:lstStyle/>
          <a:p>
            <a:r>
              <a:rPr lang="en-US" b="1" dirty="0"/>
              <a:t>Buffer Overflow (</a:t>
            </a:r>
            <a:r>
              <a:rPr lang="tr-TR" b="1" dirty="0"/>
              <a:t>Arabellek Taşması</a:t>
            </a:r>
            <a:r>
              <a:rPr lang="en-US" b="1" dirty="0"/>
              <a:t>)</a:t>
            </a:r>
          </a:p>
          <a:p>
            <a:pPr lvl="1"/>
            <a:r>
              <a:rPr lang="tr-TR" dirty="0"/>
              <a:t>Veriler bir arabellek sınırlarının ötesinde yazılır</a:t>
            </a:r>
            <a:endParaRPr lang="en-US" dirty="0"/>
          </a:p>
          <a:p>
            <a:r>
              <a:rPr lang="en-US" b="1" dirty="0"/>
              <a:t>Non-validated Input (</a:t>
            </a:r>
            <a:r>
              <a:rPr lang="en-US" b="1" dirty="0" err="1"/>
              <a:t>Kont</a:t>
            </a:r>
            <a:r>
              <a:rPr lang="en-US" b="1" dirty="0"/>
              <a:t> </a:t>
            </a:r>
            <a:r>
              <a:rPr lang="en-US" b="1" dirty="0" err="1"/>
              <a:t>rol</a:t>
            </a:r>
            <a:r>
              <a:rPr lang="en-US" b="1" dirty="0"/>
              <a:t> </a:t>
            </a:r>
            <a:r>
              <a:rPr lang="en-US" b="1" dirty="0" err="1"/>
              <a:t>Edilmemiş</a:t>
            </a:r>
            <a:r>
              <a:rPr lang="tr-TR" b="1" dirty="0"/>
              <a:t> Giriş</a:t>
            </a:r>
            <a:r>
              <a:rPr lang="en-US" b="1" dirty="0"/>
              <a:t>)</a:t>
            </a:r>
          </a:p>
          <a:p>
            <a:pPr lvl="1"/>
            <a:r>
              <a:rPr lang="tr-TR" dirty="0"/>
              <a:t>Programları istenmeyen bir şekilde davranmaya zorlama</a:t>
            </a:r>
            <a:endParaRPr lang="en-US" dirty="0"/>
          </a:p>
          <a:p>
            <a:r>
              <a:rPr lang="en-US" dirty="0"/>
              <a:t>Race Conditions (</a:t>
            </a:r>
            <a:r>
              <a:rPr lang="tr-TR" dirty="0"/>
              <a:t>Yarış koşulları</a:t>
            </a:r>
            <a:r>
              <a:rPr lang="en-US" dirty="0"/>
              <a:t>)</a:t>
            </a:r>
          </a:p>
          <a:p>
            <a:pPr lvl="1"/>
            <a:r>
              <a:rPr lang="tr-TR" dirty="0"/>
              <a:t>Yanlış sıralanmış veya </a:t>
            </a:r>
            <a:r>
              <a:rPr lang="tr-TR" dirty="0" err="1"/>
              <a:t>zamanl</a:t>
            </a:r>
            <a:r>
              <a:rPr lang="en-US" dirty="0" err="1"/>
              <a:t>anmış</a:t>
            </a:r>
            <a:r>
              <a:rPr lang="tr-TR" dirty="0"/>
              <a:t> etkinlikler</a:t>
            </a:r>
            <a:endParaRPr lang="en-US" dirty="0"/>
          </a:p>
          <a:p>
            <a:r>
              <a:rPr lang="tr-TR" dirty="0"/>
              <a:t>Güvenlik Uygulamalarındaki Zayıf Yönler</a:t>
            </a:r>
            <a:endParaRPr lang="en-US" dirty="0"/>
          </a:p>
          <a:p>
            <a:pPr lvl="1"/>
            <a:r>
              <a:rPr lang="tr-TR" dirty="0"/>
              <a:t>Kimlik doğrulama</a:t>
            </a:r>
            <a:r>
              <a:rPr lang="en-US" dirty="0"/>
              <a:t> (authentication)</a:t>
            </a:r>
            <a:r>
              <a:rPr lang="tr-TR" dirty="0"/>
              <a:t>, yetkilendirme </a:t>
            </a:r>
            <a:br>
              <a:rPr lang="en-US" dirty="0"/>
            </a:br>
            <a:r>
              <a:rPr lang="en-US" dirty="0"/>
              <a:t>(authorization) </a:t>
            </a:r>
            <a:r>
              <a:rPr lang="tr-TR" dirty="0"/>
              <a:t>ve şifreleme </a:t>
            </a:r>
            <a:r>
              <a:rPr lang="en-US" dirty="0"/>
              <a:t>(encryption) </a:t>
            </a:r>
            <a:r>
              <a:rPr lang="tr-TR" dirty="0"/>
              <a:t>yoluyla </a:t>
            </a:r>
            <a:br>
              <a:rPr lang="en-US" dirty="0"/>
            </a:br>
            <a:r>
              <a:rPr lang="tr-TR" dirty="0"/>
              <a:t>hassas verileri koruyun</a:t>
            </a:r>
            <a:endParaRPr lang="en-US" dirty="0"/>
          </a:p>
          <a:p>
            <a:r>
              <a:rPr lang="tr-TR" b="1" dirty="0"/>
              <a:t>Erişim Kontrol Sorunları</a:t>
            </a:r>
            <a:endParaRPr lang="en-US" b="1" dirty="0"/>
          </a:p>
          <a:p>
            <a:pPr lvl="1"/>
            <a:r>
              <a:rPr lang="tr-TR" dirty="0"/>
              <a:t>Fiziksel ekipman ve kaynaklara erişim kontrolü</a:t>
            </a:r>
            <a:endParaRPr lang="en-US" dirty="0"/>
          </a:p>
          <a:p>
            <a:pPr lvl="1"/>
            <a:r>
              <a:rPr lang="tr-TR" dirty="0"/>
              <a:t>Güvenlik uygulamaları</a:t>
            </a:r>
            <a:endParaRPr lang="en-CA" altLang="en-US" dirty="0"/>
          </a:p>
        </p:txBody>
      </p:sp>
    </p:spTree>
    <p:extLst>
      <p:ext uri="{BB962C8B-B14F-4D97-AF65-F5344CB8AC3E}">
        <p14:creationId xmlns:p14="http://schemas.microsoft.com/office/powerpoint/2010/main" val="66035119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Kötü Amaçlı Yazılım Türleri ve Belirtileri</a:t>
            </a:r>
            <a:br>
              <a:rPr lang="en-US" altLang="en-US" sz="1600" dirty="0"/>
            </a:br>
            <a:r>
              <a:rPr lang="tr-TR" dirty="0"/>
              <a:t>Kötü Amaçlı Yazılım Türleri</a:t>
            </a:r>
            <a:endParaRPr lang="en-CA" altLang="en-US" sz="1800" dirty="0">
              <a:solidFill>
                <a:srgbClr val="FF0000"/>
              </a:solidFill>
            </a:endParaRPr>
          </a:p>
        </p:txBody>
      </p:sp>
      <p:sp>
        <p:nvSpPr>
          <p:cNvPr id="3" name="Content Placeholder 2"/>
          <p:cNvSpPr>
            <a:spLocks noGrp="1"/>
          </p:cNvSpPr>
          <p:nvPr>
            <p:ph idx="1"/>
          </p:nvPr>
        </p:nvSpPr>
        <p:spPr>
          <a:xfrm>
            <a:off x="248892" y="798944"/>
            <a:ext cx="8853286" cy="4155319"/>
          </a:xfrm>
        </p:spPr>
        <p:txBody>
          <a:bodyPr>
            <a:normAutofit/>
          </a:bodyPr>
          <a:lstStyle/>
          <a:p>
            <a:r>
              <a:rPr lang="tr-TR" dirty="0"/>
              <a:t>Kötü amaçlı yazılım</a:t>
            </a:r>
            <a:r>
              <a:rPr lang="en-US" dirty="0"/>
              <a:t> (Malware)</a:t>
            </a:r>
            <a:r>
              <a:rPr lang="tr-TR" dirty="0"/>
              <a:t>, verileri çalmak, erişim denetimlerini atlamak, sisteme zarar vermek veya bir sistemin güvenliğini aşmak için kullanılır</a:t>
            </a:r>
            <a:r>
              <a:rPr lang="en-US" dirty="0"/>
              <a:t>.</a:t>
            </a:r>
          </a:p>
          <a:p>
            <a:r>
              <a:rPr lang="en-US" b="1" dirty="0" err="1"/>
              <a:t>Kötü</a:t>
            </a:r>
            <a:r>
              <a:rPr lang="en-US" b="1" dirty="0"/>
              <a:t> </a:t>
            </a:r>
            <a:r>
              <a:rPr lang="en-US" b="1" dirty="0" err="1"/>
              <a:t>Amaçlı</a:t>
            </a:r>
            <a:r>
              <a:rPr lang="en-US" b="1" dirty="0"/>
              <a:t> </a:t>
            </a:r>
            <a:r>
              <a:rPr lang="en-US" b="1" dirty="0" err="1"/>
              <a:t>Yazılım</a:t>
            </a:r>
            <a:r>
              <a:rPr lang="en-US" b="1" dirty="0"/>
              <a:t> </a:t>
            </a:r>
            <a:r>
              <a:rPr lang="en-US" b="1" dirty="0" err="1"/>
              <a:t>Türleri</a:t>
            </a:r>
            <a:r>
              <a:rPr lang="en-US" b="1" dirty="0"/>
              <a:t> (Malware Types)</a:t>
            </a:r>
          </a:p>
          <a:p>
            <a:pPr lvl="1"/>
            <a:r>
              <a:rPr lang="en-US" b="1" dirty="0"/>
              <a:t>Spyware</a:t>
            </a:r>
            <a:r>
              <a:rPr lang="en-US" dirty="0"/>
              <a:t> - </a:t>
            </a:r>
            <a:r>
              <a:rPr lang="tr-TR" dirty="0"/>
              <a:t>kullanıcıyı takip et ve gözetle</a:t>
            </a:r>
            <a:endParaRPr lang="en-US" dirty="0"/>
          </a:p>
          <a:p>
            <a:pPr lvl="1"/>
            <a:r>
              <a:rPr lang="en-US" b="1" dirty="0"/>
              <a:t>Adware</a:t>
            </a:r>
            <a:r>
              <a:rPr lang="en-US" dirty="0"/>
              <a:t> -  </a:t>
            </a:r>
            <a:r>
              <a:rPr lang="en-US" dirty="0" err="1"/>
              <a:t>reklam</a:t>
            </a:r>
            <a:r>
              <a:rPr lang="en-US" dirty="0"/>
              <a:t> </a:t>
            </a:r>
            <a:r>
              <a:rPr lang="en-US" dirty="0" err="1"/>
              <a:t>yayınlama</a:t>
            </a:r>
            <a:r>
              <a:rPr lang="en-US" dirty="0"/>
              <a:t>, </a:t>
            </a:r>
            <a:r>
              <a:rPr lang="en-US" dirty="0" err="1"/>
              <a:t>genellikle</a:t>
            </a:r>
            <a:r>
              <a:rPr lang="en-US" dirty="0"/>
              <a:t> casus </a:t>
            </a:r>
            <a:r>
              <a:rPr lang="en-US" dirty="0" err="1"/>
              <a:t>yazılımlar</a:t>
            </a:r>
            <a:r>
              <a:rPr lang="en-US" dirty="0"/>
              <a:t> </a:t>
            </a:r>
            <a:r>
              <a:rPr lang="en-US" dirty="0" err="1"/>
              <a:t>ile</a:t>
            </a:r>
            <a:r>
              <a:rPr lang="en-US" dirty="0"/>
              <a:t> </a:t>
            </a:r>
            <a:r>
              <a:rPr lang="en-US" dirty="0" err="1"/>
              <a:t>gelir</a:t>
            </a:r>
            <a:endParaRPr lang="en-US" dirty="0"/>
          </a:p>
          <a:p>
            <a:pPr lvl="1"/>
            <a:r>
              <a:rPr lang="en-US" b="1" dirty="0"/>
              <a:t>Bot</a:t>
            </a:r>
            <a:r>
              <a:rPr lang="en-US" dirty="0"/>
              <a:t> - </a:t>
            </a:r>
            <a:r>
              <a:rPr lang="tr-TR" dirty="0"/>
              <a:t>otomatik olarak eylem gerçekleştir</a:t>
            </a:r>
            <a:endParaRPr lang="en-US" dirty="0"/>
          </a:p>
          <a:p>
            <a:pPr lvl="1"/>
            <a:r>
              <a:rPr lang="en-US" b="1" dirty="0"/>
              <a:t>Ransomware</a:t>
            </a:r>
            <a:r>
              <a:rPr lang="en-US" dirty="0"/>
              <a:t> (</a:t>
            </a:r>
            <a:r>
              <a:rPr lang="en-US" dirty="0" err="1"/>
              <a:t>Fidye</a:t>
            </a:r>
            <a:r>
              <a:rPr lang="en-US" dirty="0"/>
              <a:t> </a:t>
            </a:r>
            <a:r>
              <a:rPr lang="en-US" dirty="0" err="1"/>
              <a:t>Yazılımı</a:t>
            </a:r>
            <a:r>
              <a:rPr lang="en-US" dirty="0"/>
              <a:t>) - </a:t>
            </a:r>
            <a:r>
              <a:rPr lang="tr-TR" dirty="0"/>
              <a:t>bir ödeme yapılıncaya kadar </a:t>
            </a:r>
            <a:r>
              <a:rPr lang="en-US" dirty="0"/>
              <a:t>;</a:t>
            </a:r>
            <a:br>
              <a:rPr lang="en-US" dirty="0"/>
            </a:br>
            <a:r>
              <a:rPr lang="tr-TR" dirty="0"/>
              <a:t>bir bilgisayar sistemini veya verileri esir tutmak</a:t>
            </a:r>
            <a:endParaRPr lang="en-US" dirty="0"/>
          </a:p>
          <a:p>
            <a:pPr lvl="1"/>
            <a:r>
              <a:rPr lang="en-US" b="1" dirty="0"/>
              <a:t>Scareware</a:t>
            </a:r>
            <a:r>
              <a:rPr lang="en-US" dirty="0"/>
              <a:t> (</a:t>
            </a:r>
            <a:r>
              <a:rPr lang="en-US" dirty="0" err="1"/>
              <a:t>Kortkutma</a:t>
            </a:r>
            <a:r>
              <a:rPr lang="en-US" dirty="0"/>
              <a:t> </a:t>
            </a:r>
            <a:r>
              <a:rPr lang="en-US" dirty="0" err="1"/>
              <a:t>Yazılımı</a:t>
            </a:r>
            <a:r>
              <a:rPr lang="en-US" dirty="0"/>
              <a:t>)-  </a:t>
            </a:r>
            <a:r>
              <a:rPr lang="tr-TR" dirty="0"/>
              <a:t>kullanıcıyı korkuya </a:t>
            </a:r>
            <a:br>
              <a:rPr lang="en-US" dirty="0"/>
            </a:br>
            <a:r>
              <a:rPr lang="tr-TR" dirty="0"/>
              <a:t>dayalı belirli bir işlem yapmaya ikna </a:t>
            </a:r>
            <a:r>
              <a:rPr lang="en-US" dirty="0" err="1"/>
              <a:t>etme</a:t>
            </a:r>
            <a:r>
              <a:rPr lang="tr-TR" dirty="0"/>
              <a:t>.</a:t>
            </a:r>
            <a:endParaRPr lang="en-CA" altLang="en-US" dirty="0"/>
          </a:p>
        </p:txBody>
      </p:sp>
      <p:pic>
        <p:nvPicPr>
          <p:cNvPr id="2" name="Picture 1">
            <a:extLst>
              <a:ext uri="{FF2B5EF4-FFF2-40B4-BE49-F238E27FC236}">
                <a16:creationId xmlns:a16="http://schemas.microsoft.com/office/drawing/2014/main" id="{27B5BCAC-9123-4695-99DE-FEEA4939D2F2}"/>
              </a:ext>
            </a:extLst>
          </p:cNvPr>
          <p:cNvPicPr>
            <a:picLocks noChangeAspect="1"/>
          </p:cNvPicPr>
          <p:nvPr/>
        </p:nvPicPr>
        <p:blipFill>
          <a:blip r:embed="rId3"/>
          <a:stretch>
            <a:fillRect/>
          </a:stretch>
        </p:blipFill>
        <p:spPr>
          <a:xfrm>
            <a:off x="5768044" y="2370069"/>
            <a:ext cx="3375956" cy="1773807"/>
          </a:xfrm>
          <a:prstGeom prst="rect">
            <a:avLst/>
          </a:prstGeom>
        </p:spPr>
      </p:pic>
      <p:sp>
        <p:nvSpPr>
          <p:cNvPr id="5" name="TextBox 4">
            <a:extLst>
              <a:ext uri="{FF2B5EF4-FFF2-40B4-BE49-F238E27FC236}">
                <a16:creationId xmlns:a16="http://schemas.microsoft.com/office/drawing/2014/main" id="{BB39DD4B-C7F3-4C8E-B374-405573455595}"/>
              </a:ext>
            </a:extLst>
          </p:cNvPr>
          <p:cNvSpPr txBox="1"/>
          <p:nvPr/>
        </p:nvSpPr>
        <p:spPr>
          <a:xfrm>
            <a:off x="5686704" y="4179737"/>
            <a:ext cx="3457296" cy="369332"/>
          </a:xfrm>
          <a:prstGeom prst="rect">
            <a:avLst/>
          </a:prstGeom>
          <a:noFill/>
        </p:spPr>
        <p:txBody>
          <a:bodyPr wrap="square" rtlCol="0">
            <a:spAutoFit/>
          </a:bodyPr>
          <a:lstStyle/>
          <a:p>
            <a:r>
              <a:rPr lang="en-US" dirty="0"/>
              <a:t>Initial Code Red Worm Infection</a:t>
            </a:r>
          </a:p>
        </p:txBody>
      </p:sp>
    </p:spTree>
    <p:extLst>
      <p:ext uri="{BB962C8B-B14F-4D97-AF65-F5344CB8AC3E}">
        <p14:creationId xmlns:p14="http://schemas.microsoft.com/office/powerpoint/2010/main" val="37558048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Kötü Amaçlı Yazılım Türleri ve Belirtileri</a:t>
            </a:r>
            <a:br>
              <a:rPr lang="en-US" altLang="en-US" sz="1600" dirty="0"/>
            </a:br>
            <a:r>
              <a:rPr lang="tr-TR" dirty="0"/>
              <a:t>Kötü Amaçlı Yazılım Türleri</a:t>
            </a:r>
            <a:r>
              <a:rPr lang="en-US" dirty="0"/>
              <a:t> (</a:t>
            </a:r>
            <a:r>
              <a:rPr lang="en-US" dirty="0" err="1"/>
              <a:t>devamı</a:t>
            </a:r>
            <a:r>
              <a:rPr lang="en-US" dirty="0"/>
              <a:t>)</a:t>
            </a:r>
            <a:endParaRPr lang="en-CA" altLang="en-US" sz="1800" dirty="0">
              <a:solidFill>
                <a:srgbClr val="FF0000"/>
              </a:solidFill>
            </a:endParaRPr>
          </a:p>
        </p:txBody>
      </p:sp>
      <p:sp>
        <p:nvSpPr>
          <p:cNvPr id="3" name="Content Placeholder 2"/>
          <p:cNvSpPr>
            <a:spLocks noGrp="1"/>
          </p:cNvSpPr>
          <p:nvPr>
            <p:ph idx="1"/>
          </p:nvPr>
        </p:nvSpPr>
        <p:spPr>
          <a:xfrm>
            <a:off x="145357" y="798944"/>
            <a:ext cx="8853286" cy="4155319"/>
          </a:xfrm>
        </p:spPr>
        <p:txBody>
          <a:bodyPr>
            <a:normAutofit/>
          </a:bodyPr>
          <a:lstStyle/>
          <a:p>
            <a:r>
              <a:rPr lang="en-US" dirty="0" err="1"/>
              <a:t>Kötü</a:t>
            </a:r>
            <a:r>
              <a:rPr lang="en-US" dirty="0"/>
              <a:t> </a:t>
            </a:r>
            <a:r>
              <a:rPr lang="en-US" dirty="0" err="1"/>
              <a:t>Amaçlı</a:t>
            </a:r>
            <a:r>
              <a:rPr lang="en-US" dirty="0"/>
              <a:t> </a:t>
            </a:r>
            <a:r>
              <a:rPr lang="en-US" dirty="0" err="1"/>
              <a:t>Yazılım</a:t>
            </a:r>
            <a:r>
              <a:rPr lang="en-US" dirty="0"/>
              <a:t> </a:t>
            </a:r>
            <a:r>
              <a:rPr lang="en-US" dirty="0" err="1"/>
              <a:t>Türleri</a:t>
            </a:r>
            <a:r>
              <a:rPr lang="en-US" dirty="0"/>
              <a:t> (Cont.)</a:t>
            </a:r>
          </a:p>
          <a:p>
            <a:pPr lvl="1"/>
            <a:r>
              <a:rPr lang="en-US" b="1" dirty="0"/>
              <a:t>Rootkit</a:t>
            </a:r>
            <a:r>
              <a:rPr lang="en-US" dirty="0"/>
              <a:t> - </a:t>
            </a:r>
            <a:r>
              <a:rPr lang="tr-TR" dirty="0"/>
              <a:t>arka kapı oluşturmak için işletim sistemi</a:t>
            </a:r>
            <a:r>
              <a:rPr lang="en-US" dirty="0"/>
              <a:t> </a:t>
            </a:r>
            <a:r>
              <a:rPr lang="en-US" dirty="0" err="1"/>
              <a:t>derinliklerine</a:t>
            </a:r>
            <a:r>
              <a:rPr lang="en-US" dirty="0"/>
              <a:t> </a:t>
            </a:r>
            <a:r>
              <a:rPr lang="en-US" dirty="0" err="1"/>
              <a:t>yerleşen</a:t>
            </a:r>
            <a:r>
              <a:rPr lang="en-US" dirty="0"/>
              <a:t> </a:t>
            </a:r>
            <a:r>
              <a:rPr lang="en-US" dirty="0" err="1"/>
              <a:t>zararlı</a:t>
            </a:r>
            <a:r>
              <a:rPr lang="en-US" dirty="0"/>
              <a:t> </a:t>
            </a:r>
            <a:r>
              <a:rPr lang="en-US" dirty="0" err="1"/>
              <a:t>yazılımlar</a:t>
            </a:r>
            <a:r>
              <a:rPr lang="en-US" dirty="0"/>
              <a:t>.</a:t>
            </a:r>
          </a:p>
          <a:p>
            <a:pPr lvl="1"/>
            <a:r>
              <a:rPr lang="en-US" b="1" dirty="0"/>
              <a:t>Virus</a:t>
            </a:r>
            <a:r>
              <a:rPr lang="en-US" dirty="0"/>
              <a:t> (</a:t>
            </a:r>
            <a:r>
              <a:rPr lang="en-US" dirty="0" err="1"/>
              <a:t>Virüs</a:t>
            </a:r>
            <a:r>
              <a:rPr lang="en-US" dirty="0"/>
              <a:t>)- </a:t>
            </a:r>
            <a:r>
              <a:rPr lang="tr-TR" dirty="0"/>
              <a:t>diğer </a:t>
            </a:r>
            <a:r>
              <a:rPr lang="en-US" dirty="0" err="1"/>
              <a:t>çalıştırılabilir</a:t>
            </a:r>
            <a:r>
              <a:rPr lang="tr-TR" dirty="0"/>
              <a:t> dosyalara eklenen kötü amaçlı </a:t>
            </a:r>
            <a:r>
              <a:rPr lang="en-US" dirty="0" err="1"/>
              <a:t>çalıştırılabilir</a:t>
            </a:r>
            <a:r>
              <a:rPr lang="en-US" dirty="0"/>
              <a:t> </a:t>
            </a:r>
            <a:r>
              <a:rPr lang="tr-TR" dirty="0"/>
              <a:t>kod</a:t>
            </a:r>
            <a:r>
              <a:rPr lang="en-US" dirty="0"/>
              <a:t>lar.</a:t>
            </a:r>
          </a:p>
          <a:p>
            <a:pPr lvl="1"/>
            <a:r>
              <a:rPr lang="en-US" b="1" dirty="0"/>
              <a:t>Trojan horse</a:t>
            </a:r>
            <a:r>
              <a:rPr lang="en-US" dirty="0"/>
              <a:t> (</a:t>
            </a:r>
            <a:r>
              <a:rPr lang="en-US" dirty="0" err="1"/>
              <a:t>Truva</a:t>
            </a:r>
            <a:r>
              <a:rPr lang="en-US" dirty="0"/>
              <a:t> </a:t>
            </a:r>
            <a:r>
              <a:rPr lang="en-US" dirty="0" err="1"/>
              <a:t>Atı</a:t>
            </a:r>
            <a:r>
              <a:rPr lang="en-US" dirty="0"/>
              <a:t>)- </a:t>
            </a:r>
            <a:r>
              <a:rPr lang="en-US" dirty="0" err="1"/>
              <a:t>i</a:t>
            </a:r>
            <a:r>
              <a:rPr lang="tr-TR" dirty="0" err="1"/>
              <a:t>stenen</a:t>
            </a:r>
            <a:r>
              <a:rPr lang="tr-TR" dirty="0"/>
              <a:t> bir operasyon </a:t>
            </a:r>
            <a:r>
              <a:rPr lang="en-US" dirty="0" err="1"/>
              <a:t>kılıfı</a:t>
            </a:r>
            <a:r>
              <a:rPr lang="en-US" dirty="0"/>
              <a:t> </a:t>
            </a:r>
            <a:r>
              <a:rPr lang="tr-TR" dirty="0"/>
              <a:t>altında kötü amaçlı operasyonlar gerçekleştirir.</a:t>
            </a:r>
            <a:endParaRPr lang="en-US" dirty="0"/>
          </a:p>
          <a:p>
            <a:pPr lvl="1"/>
            <a:r>
              <a:rPr lang="en-US" b="1" dirty="0"/>
              <a:t>Worm</a:t>
            </a:r>
            <a:r>
              <a:rPr lang="en-US" dirty="0"/>
              <a:t> (</a:t>
            </a:r>
            <a:r>
              <a:rPr lang="en-US" dirty="0" err="1"/>
              <a:t>Solucan</a:t>
            </a:r>
            <a:r>
              <a:rPr lang="en-US" dirty="0"/>
              <a:t>)-  </a:t>
            </a:r>
            <a:r>
              <a:rPr lang="tr-TR" dirty="0"/>
              <a:t>ağlardaki güvenlik açıklarından yararlanarak bağımsız olarak kendilerini çoğal</a:t>
            </a:r>
            <a:r>
              <a:rPr lang="en-US" dirty="0" err="1"/>
              <a:t>tırlar</a:t>
            </a:r>
            <a:r>
              <a:rPr lang="en-US" dirty="0"/>
              <a:t>.</a:t>
            </a:r>
          </a:p>
          <a:p>
            <a:pPr lvl="1"/>
            <a:r>
              <a:rPr lang="en-US" b="1" dirty="0"/>
              <a:t>Man-in-the-Middle</a:t>
            </a:r>
            <a:r>
              <a:rPr lang="en-US" dirty="0"/>
              <a:t> (</a:t>
            </a:r>
            <a:r>
              <a:rPr lang="en-US" dirty="0" err="1"/>
              <a:t>Aradaki</a:t>
            </a:r>
            <a:r>
              <a:rPr lang="en-US" dirty="0"/>
              <a:t> Adam) </a:t>
            </a:r>
            <a:r>
              <a:rPr lang="tr-TR" dirty="0"/>
              <a:t>kullanıcının bilgisi olmadan bir cihaz üzerinde </a:t>
            </a:r>
            <a:br>
              <a:rPr lang="en-US" dirty="0"/>
            </a:br>
            <a:r>
              <a:rPr lang="tr-TR" dirty="0"/>
              <a:t>kontrol sahibi olun! </a:t>
            </a:r>
          </a:p>
          <a:p>
            <a:pPr lvl="1"/>
            <a:r>
              <a:rPr lang="tr-TR" dirty="0"/>
              <a:t>Saldırgan iki taraf arasındaki trafik için arada veriyi okur ve değiştirir, iletişimin ortasına konumlanır. En popüler olanı hedef kullanıcı ağ trafiğini yakalamak için saldırganın erişim noktası olarak hareket eden bir laptop olmasıdır. Genellikle güvenliksiz halka açık ağlarda yapılır.</a:t>
            </a:r>
            <a:endParaRPr lang="en-US" dirty="0"/>
          </a:p>
          <a:p>
            <a:pPr lvl="1"/>
            <a:r>
              <a:rPr lang="en-US" b="1" dirty="0"/>
              <a:t>Man-in-the-Mobile</a:t>
            </a:r>
            <a:r>
              <a:rPr lang="en-US" dirty="0"/>
              <a:t> – (</a:t>
            </a:r>
            <a:r>
              <a:rPr lang="en-US" dirty="0" err="1"/>
              <a:t>sms</a:t>
            </a:r>
            <a:r>
              <a:rPr lang="en-US" dirty="0"/>
              <a:t> </a:t>
            </a:r>
            <a:r>
              <a:rPr lang="en-US" dirty="0" err="1"/>
              <a:t>dogrulamali</a:t>
            </a:r>
            <a:r>
              <a:rPr lang="en-US" dirty="0"/>
              <a:t> internet </a:t>
            </a:r>
            <a:br>
              <a:rPr lang="en-US" dirty="0"/>
            </a:br>
            <a:r>
              <a:rPr lang="en-US" dirty="0" err="1"/>
              <a:t>bankaciligina</a:t>
            </a:r>
            <a:r>
              <a:rPr lang="en-US" dirty="0"/>
              <a:t> </a:t>
            </a:r>
            <a:r>
              <a:rPr lang="en-US" dirty="0" err="1"/>
              <a:t>musallat</a:t>
            </a:r>
            <a:r>
              <a:rPr lang="en-US" dirty="0"/>
              <a:t> </a:t>
            </a:r>
            <a:r>
              <a:rPr lang="en-US" dirty="0" err="1"/>
              <a:t>olmus</a:t>
            </a:r>
            <a:r>
              <a:rPr lang="en-US" dirty="0"/>
              <a:t> </a:t>
            </a:r>
            <a:r>
              <a:rPr lang="en-US" dirty="0" err="1"/>
              <a:t>atak</a:t>
            </a:r>
            <a:r>
              <a:rPr lang="en-US" dirty="0"/>
              <a:t> </a:t>
            </a:r>
            <a:r>
              <a:rPr lang="en-US" dirty="0" err="1"/>
              <a:t>cesidi</a:t>
            </a:r>
            <a:r>
              <a:rPr lang="en-US" dirty="0"/>
              <a:t>. </a:t>
            </a:r>
            <a:r>
              <a:rPr lang="en-US" dirty="0" err="1"/>
              <a:t>hedef</a:t>
            </a:r>
            <a:r>
              <a:rPr lang="en-US" dirty="0"/>
              <a:t> </a:t>
            </a:r>
            <a:br>
              <a:rPr lang="en-US" dirty="0"/>
            </a:br>
            <a:r>
              <a:rPr lang="en-US" dirty="0"/>
              <a:t>cep </a:t>
            </a:r>
            <a:r>
              <a:rPr lang="en-US" dirty="0" err="1"/>
              <a:t>telefonlarina</a:t>
            </a:r>
            <a:r>
              <a:rPr lang="en-US" dirty="0"/>
              <a:t> (</a:t>
            </a:r>
            <a:r>
              <a:rPr lang="en-US" dirty="0" err="1"/>
              <a:t>symbian</a:t>
            </a:r>
            <a:r>
              <a:rPr lang="en-US" dirty="0"/>
              <a:t> </a:t>
            </a:r>
            <a:r>
              <a:rPr lang="en-US" dirty="0" err="1"/>
              <a:t>ve</a:t>
            </a:r>
            <a:r>
              <a:rPr lang="en-US" dirty="0"/>
              <a:t> blackberry) </a:t>
            </a:r>
            <a:r>
              <a:rPr lang="en-US" dirty="0" err="1"/>
              <a:t>bulastirilarak</a:t>
            </a:r>
            <a:r>
              <a:rPr lang="en-US" dirty="0"/>
              <a:t> </a:t>
            </a:r>
            <a:br>
              <a:rPr lang="en-US" dirty="0"/>
            </a:br>
            <a:r>
              <a:rPr lang="en-US" dirty="0" err="1"/>
              <a:t>gelen</a:t>
            </a:r>
            <a:r>
              <a:rPr lang="en-US" dirty="0"/>
              <a:t> </a:t>
            </a:r>
            <a:r>
              <a:rPr lang="en-US" dirty="0" err="1"/>
              <a:t>sms</a:t>
            </a:r>
            <a:r>
              <a:rPr lang="en-US" dirty="0"/>
              <a:t> </a:t>
            </a:r>
            <a:r>
              <a:rPr lang="en-US" dirty="0" err="1"/>
              <a:t>kodu</a:t>
            </a:r>
            <a:r>
              <a:rPr lang="en-US" dirty="0"/>
              <a:t> </a:t>
            </a:r>
            <a:r>
              <a:rPr lang="en-US" dirty="0" err="1"/>
              <a:t>saldirgan</a:t>
            </a:r>
            <a:r>
              <a:rPr lang="en-US" dirty="0"/>
              <a:t> </a:t>
            </a:r>
            <a:r>
              <a:rPr lang="en-US" dirty="0" err="1"/>
              <a:t>kisiye</a:t>
            </a:r>
            <a:r>
              <a:rPr lang="en-US" dirty="0"/>
              <a:t> </a:t>
            </a:r>
            <a:r>
              <a:rPr lang="en-US" dirty="0" err="1"/>
              <a:t>yonlendirilir</a:t>
            </a:r>
            <a:r>
              <a:rPr lang="en-US" dirty="0"/>
              <a:t>)</a:t>
            </a:r>
            <a:br>
              <a:rPr lang="en-US" dirty="0"/>
            </a:br>
            <a:endParaRPr lang="en-CA" altLang="en-US" dirty="0"/>
          </a:p>
        </p:txBody>
      </p:sp>
      <p:pic>
        <p:nvPicPr>
          <p:cNvPr id="4" name="Picture 3">
            <a:extLst>
              <a:ext uri="{FF2B5EF4-FFF2-40B4-BE49-F238E27FC236}">
                <a16:creationId xmlns:a16="http://schemas.microsoft.com/office/drawing/2014/main" id="{DD2C08E3-B45E-4AF8-BCD8-21BA331CD3B3}"/>
              </a:ext>
            </a:extLst>
          </p:cNvPr>
          <p:cNvPicPr>
            <a:picLocks noChangeAspect="1"/>
          </p:cNvPicPr>
          <p:nvPr/>
        </p:nvPicPr>
        <p:blipFill>
          <a:blip r:embed="rId3"/>
          <a:stretch>
            <a:fillRect/>
          </a:stretch>
        </p:blipFill>
        <p:spPr>
          <a:xfrm>
            <a:off x="5179785" y="316049"/>
            <a:ext cx="1437403" cy="757550"/>
          </a:xfrm>
          <a:prstGeom prst="rect">
            <a:avLst/>
          </a:prstGeom>
        </p:spPr>
      </p:pic>
      <p:sp>
        <p:nvSpPr>
          <p:cNvPr id="6" name="TextBox 5">
            <a:extLst>
              <a:ext uri="{FF2B5EF4-FFF2-40B4-BE49-F238E27FC236}">
                <a16:creationId xmlns:a16="http://schemas.microsoft.com/office/drawing/2014/main" id="{C2B287E9-6031-49BC-B953-2728B1386AFE}"/>
              </a:ext>
            </a:extLst>
          </p:cNvPr>
          <p:cNvSpPr txBox="1"/>
          <p:nvPr/>
        </p:nvSpPr>
        <p:spPr>
          <a:xfrm>
            <a:off x="6617188" y="433214"/>
            <a:ext cx="2235200" cy="523220"/>
          </a:xfrm>
          <a:prstGeom prst="rect">
            <a:avLst/>
          </a:prstGeom>
          <a:noFill/>
        </p:spPr>
        <p:txBody>
          <a:bodyPr wrap="square" rtlCol="0">
            <a:spAutoFit/>
          </a:bodyPr>
          <a:lstStyle/>
          <a:p>
            <a:pPr algn="ctr"/>
            <a:r>
              <a:rPr lang="en-US" sz="1400" dirty="0">
                <a:solidFill>
                  <a:srgbClr val="000000"/>
                </a:solidFill>
                <a:latin typeface="+mn-lt"/>
                <a:ea typeface="ＭＳ Ｐゴシック" charset="0"/>
              </a:rPr>
              <a:t>Code Red Worm Infection 19 Hours Later</a:t>
            </a:r>
          </a:p>
        </p:txBody>
      </p:sp>
      <p:pic>
        <p:nvPicPr>
          <p:cNvPr id="7" name="Picture 2">
            <a:extLst>
              <a:ext uri="{FF2B5EF4-FFF2-40B4-BE49-F238E27FC236}">
                <a16:creationId xmlns:a16="http://schemas.microsoft.com/office/drawing/2014/main" id="{A956521F-EBBC-664D-B104-001D03DF9F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7120" y="3335654"/>
            <a:ext cx="1802707" cy="134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34053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Kötü Amaçlı Yazılım Türleri ve Belirtileri</a:t>
            </a:r>
            <a:br>
              <a:rPr lang="en-US" altLang="en-US" sz="1600" dirty="0"/>
            </a:br>
            <a:r>
              <a:rPr lang="tr-TR" dirty="0"/>
              <a:t>Kötü Amaçlı Yazılımın Belirtileri</a:t>
            </a:r>
            <a:endParaRPr lang="en-CA" altLang="en-US" sz="1800" dirty="0">
              <a:solidFill>
                <a:srgbClr val="FF0000"/>
              </a:solidFill>
            </a:endParaRPr>
          </a:p>
        </p:txBody>
      </p:sp>
      <p:sp>
        <p:nvSpPr>
          <p:cNvPr id="3" name="Content Placeholder 2"/>
          <p:cNvSpPr>
            <a:spLocks noGrp="1"/>
          </p:cNvSpPr>
          <p:nvPr>
            <p:ph idx="1"/>
          </p:nvPr>
        </p:nvSpPr>
        <p:spPr>
          <a:xfrm>
            <a:off x="248892" y="798945"/>
            <a:ext cx="8853286" cy="3868850"/>
          </a:xfrm>
        </p:spPr>
        <p:txBody>
          <a:bodyPr>
            <a:normAutofit fontScale="92500" lnSpcReduction="10000"/>
          </a:bodyPr>
          <a:lstStyle/>
          <a:p>
            <a:r>
              <a:rPr lang="tr-TR" dirty="0"/>
              <a:t>CPU kullanımında artış var</a:t>
            </a:r>
            <a:r>
              <a:rPr lang="en-US" dirty="0"/>
              <a:t>.</a:t>
            </a:r>
          </a:p>
          <a:p>
            <a:r>
              <a:rPr lang="tr-TR" dirty="0"/>
              <a:t>Bilgisayar hızında bir azalma var</a:t>
            </a:r>
            <a:r>
              <a:rPr lang="en-US" dirty="0"/>
              <a:t>.</a:t>
            </a:r>
          </a:p>
          <a:p>
            <a:r>
              <a:rPr lang="tr-TR" dirty="0"/>
              <a:t>Bilgisayar sık sık donuyor veya çöküyor</a:t>
            </a:r>
            <a:r>
              <a:rPr lang="en-US" dirty="0"/>
              <a:t>.</a:t>
            </a:r>
          </a:p>
          <a:p>
            <a:r>
              <a:rPr lang="tr-TR" dirty="0" err="1"/>
              <a:t>Web'de</a:t>
            </a:r>
            <a:r>
              <a:rPr lang="tr-TR" dirty="0"/>
              <a:t> gezinme hızında bir azalma var</a:t>
            </a:r>
            <a:r>
              <a:rPr lang="en-US" dirty="0"/>
              <a:t>.</a:t>
            </a:r>
          </a:p>
          <a:p>
            <a:r>
              <a:rPr lang="tr-TR" dirty="0"/>
              <a:t>Ağ bağlantılarında açıklanamayan sorunlar var</a:t>
            </a:r>
            <a:r>
              <a:rPr lang="en-US" dirty="0"/>
              <a:t>.</a:t>
            </a:r>
          </a:p>
          <a:p>
            <a:r>
              <a:rPr lang="tr-TR" dirty="0"/>
              <a:t>Dosyalar değiştiril</a:t>
            </a:r>
            <a:r>
              <a:rPr lang="en-US" dirty="0" err="1"/>
              <a:t>miş</a:t>
            </a:r>
            <a:r>
              <a:rPr lang="en-US" dirty="0"/>
              <a:t>.</a:t>
            </a:r>
          </a:p>
          <a:p>
            <a:r>
              <a:rPr lang="tr-TR" dirty="0"/>
              <a:t>Dosyalar </a:t>
            </a:r>
            <a:r>
              <a:rPr lang="en-US" dirty="0" err="1"/>
              <a:t>silinmiş</a:t>
            </a:r>
            <a:r>
              <a:rPr lang="en-US" dirty="0"/>
              <a:t>.</a:t>
            </a:r>
          </a:p>
          <a:p>
            <a:r>
              <a:rPr lang="tr-TR" dirty="0"/>
              <a:t>Bilinmeyen dosyalar, programlar veya masaüstü simgeleri var</a:t>
            </a:r>
            <a:r>
              <a:rPr lang="en-US" dirty="0"/>
              <a:t>.</a:t>
            </a:r>
          </a:p>
          <a:p>
            <a:r>
              <a:rPr lang="tr-TR" dirty="0"/>
              <a:t>Çalışan bilinmeyen </a:t>
            </a:r>
            <a:r>
              <a:rPr lang="en-US" dirty="0" err="1"/>
              <a:t>prosesler</a:t>
            </a:r>
            <a:r>
              <a:rPr lang="tr-TR" dirty="0"/>
              <a:t> var</a:t>
            </a:r>
            <a:r>
              <a:rPr lang="en-US" dirty="0"/>
              <a:t>.</a:t>
            </a:r>
          </a:p>
          <a:p>
            <a:r>
              <a:rPr lang="tr-TR" dirty="0"/>
              <a:t>Programlar kapanıyor veya </a:t>
            </a:r>
            <a:r>
              <a:rPr lang="en-US" dirty="0" err="1"/>
              <a:t>kendilerini</a:t>
            </a:r>
            <a:r>
              <a:rPr lang="en-US" dirty="0"/>
              <a:t> </a:t>
            </a:r>
            <a:r>
              <a:rPr lang="tr-TR" dirty="0"/>
              <a:t>yeniden </a:t>
            </a:r>
            <a:r>
              <a:rPr lang="tr-TR" dirty="0" err="1"/>
              <a:t>yapılandırı</a:t>
            </a:r>
            <a:r>
              <a:rPr lang="en-US" dirty="0" err="1"/>
              <a:t>yorlar</a:t>
            </a:r>
            <a:endParaRPr lang="en-US" dirty="0"/>
          </a:p>
          <a:p>
            <a:r>
              <a:rPr lang="tr-TR" dirty="0"/>
              <a:t>E-posta, kullanıcının bilgisi veya rızası olmadan gönderili</a:t>
            </a:r>
            <a:r>
              <a:rPr lang="en-US" dirty="0" err="1"/>
              <a:t>yor</a:t>
            </a:r>
            <a:r>
              <a:rPr lang="en-US" dirty="0"/>
              <a:t>.</a:t>
            </a:r>
          </a:p>
        </p:txBody>
      </p:sp>
      <p:pic>
        <p:nvPicPr>
          <p:cNvPr id="6" name="Picture 5">
            <a:extLst>
              <a:ext uri="{FF2B5EF4-FFF2-40B4-BE49-F238E27FC236}">
                <a16:creationId xmlns:a16="http://schemas.microsoft.com/office/drawing/2014/main" id="{BA941493-F307-461D-ADDD-1CD930BB5E9A}"/>
              </a:ext>
            </a:extLst>
          </p:cNvPr>
          <p:cNvPicPr>
            <a:picLocks noChangeAspect="1"/>
          </p:cNvPicPr>
          <p:nvPr/>
        </p:nvPicPr>
        <p:blipFill>
          <a:blip r:embed="rId3"/>
          <a:stretch>
            <a:fillRect/>
          </a:stretch>
        </p:blipFill>
        <p:spPr>
          <a:xfrm>
            <a:off x="5554778" y="1019935"/>
            <a:ext cx="3183575" cy="3183575"/>
          </a:xfrm>
          <a:prstGeom prst="rect">
            <a:avLst/>
          </a:prstGeom>
        </p:spPr>
      </p:pic>
    </p:spTree>
    <p:extLst>
      <p:ext uri="{BB962C8B-B14F-4D97-AF65-F5344CB8AC3E}">
        <p14:creationId xmlns:p14="http://schemas.microsoft.com/office/powerpoint/2010/main" val="599150995"/>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8063</TotalTime>
  <Words>2400</Words>
  <Application>Microsoft Macintosh PowerPoint</Application>
  <PresentationFormat>On-screen Show (16:9)</PresentationFormat>
  <Paragraphs>272</Paragraphs>
  <Slides>34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Blogger Sans</vt:lpstr>
      <vt:lpstr>Calibri</vt:lpstr>
      <vt:lpstr>CiscoSans ExtraLight</vt:lpstr>
      <vt:lpstr>Tahoma</vt:lpstr>
      <vt:lpstr>Times New Roman</vt:lpstr>
      <vt:lpstr>Wingdings</vt:lpstr>
      <vt:lpstr>Default Theme</vt:lpstr>
      <vt:lpstr>PowerPoint Presentation</vt:lpstr>
      <vt:lpstr>Bölüm 2: Saldırılar, Kavramlar ve Teknikler</vt:lpstr>
      <vt:lpstr>Bölüm 2 – Öğreneceklerimiz!  Bölümler ve Hedefler</vt:lpstr>
      <vt:lpstr>2.1 Bir Siber Saldırıyı Analiz Etme</vt:lpstr>
      <vt:lpstr>Güvenlik Açığı ve İstismarları (Exploits) Güvenlik Açıklarını Bulma </vt:lpstr>
      <vt:lpstr>Güvenlik Açıkları Türleri Güvenlik Açıklarını Sınıflandırma</vt:lpstr>
      <vt:lpstr>Kötü Amaçlı Yazılım Türleri ve Belirtileri Kötü Amaçlı Yazılım Türleri</vt:lpstr>
      <vt:lpstr>Kötü Amaçlı Yazılım Türleri ve Belirtileri Kötü Amaçlı Yazılım Türleri (devamı)</vt:lpstr>
      <vt:lpstr>Kötü Amaçlı Yazılım Türleri ve Belirtileri Kötü Amaçlı Yazılımın Belirtileri</vt:lpstr>
      <vt:lpstr>Sızma Yöntemleri Sosyal Mühendislik (Social Engineering )</vt:lpstr>
      <vt:lpstr>Sızma Yöntemleri Wi-Fi Şifre Kırma</vt:lpstr>
      <vt:lpstr>PowerPoint Presentation</vt:lpstr>
      <vt:lpstr>Sızma Yöntemleri Phishing (Oltalama/Yemleme)</vt:lpstr>
      <vt:lpstr>PowerPoint Presentation</vt:lpstr>
      <vt:lpstr>PowerPoint Presentation</vt:lpstr>
      <vt:lpstr>PowerPoint Presentation</vt:lpstr>
      <vt:lpstr>PowerPoint Presentation</vt:lpstr>
      <vt:lpstr>PowerPoint Presentation</vt:lpstr>
      <vt:lpstr>Sızma Yöntemleri Güvenlik Açığı Sömürüsü (Vulnerability Exploitation)</vt:lpstr>
      <vt:lpstr>Saldırı Tipleri</vt:lpstr>
      <vt:lpstr>KEŞİF ATAKLARI (Reconnaissance Attacks) </vt:lpstr>
      <vt:lpstr>Keşif Saldırıları için kullanılan araçlar  </vt:lpstr>
      <vt:lpstr>Nmap</vt:lpstr>
      <vt:lpstr>Netdiscover</vt:lpstr>
      <vt:lpstr>Servis Dışı Bırakma DoS (Denial of Service)</vt:lpstr>
      <vt:lpstr>Dağıtık Servis Dışı Bırakma DDoS (Distributed Denial of Service)</vt:lpstr>
      <vt:lpstr>Servis Dışı Bırakma SEO Zehirlemesi</vt:lpstr>
      <vt:lpstr>2.2 Siber Güvenlik Ortamı</vt:lpstr>
      <vt:lpstr>Karma Saldırı (Blended Attack) Karma Saldırı nedir?</vt:lpstr>
      <vt:lpstr>Etki Azaltma (Impact Reduction) Etki Azaltma Nedir?</vt:lpstr>
      <vt:lpstr>2.3 Bölüm Özeti</vt:lpstr>
      <vt:lpstr>Bölüm Özeti Özet</vt:lpstr>
      <vt:lpstr>https://insights.stackoverflow.com/survey/2019#developer-profile</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Arzu Kilitci</cp:lastModifiedBy>
  <cp:revision>361</cp:revision>
  <dcterms:created xsi:type="dcterms:W3CDTF">2016-08-22T22:27:36Z</dcterms:created>
  <dcterms:modified xsi:type="dcterms:W3CDTF">2021-04-07T14:03:59Z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